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8"/>
    <p:sldMasterId id="2147483807" r:id="rId9"/>
    <p:sldMasterId id="2147483861" r:id="rId10"/>
    <p:sldMasterId id="2147483982" r:id="rId11"/>
  </p:sldMasterIdLst>
  <p:notesMasterIdLst>
    <p:notesMasterId r:id="rId18"/>
  </p:notesMasterIdLst>
  <p:sldIdLst>
    <p:sldId id="258" r:id="rId12"/>
    <p:sldId id="392" r:id="rId13"/>
    <p:sldId id="464" r:id="rId14"/>
    <p:sldId id="465" r:id="rId15"/>
    <p:sldId id="466" r:id="rId16"/>
    <p:sldId id="467" r:id="rId17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05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11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16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215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5265" algn="l" defTabSz="91411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2323" algn="l" defTabSz="91411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199375" algn="l" defTabSz="91411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6430" algn="l" defTabSz="91411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ott Boorman" initials="SB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0033"/>
    <a:srgbClr val="CC6600"/>
    <a:srgbClr val="000066"/>
    <a:srgbClr val="82827A"/>
    <a:srgbClr val="FFA02F"/>
    <a:srgbClr val="D71F85"/>
    <a:srgbClr val="660066"/>
    <a:srgbClr val="69BE28"/>
    <a:srgbClr val="643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76" autoAdjust="0"/>
    <p:restoredTop sz="76384" autoAdjust="0"/>
  </p:normalViewPr>
  <p:slideViewPr>
    <p:cSldViewPr>
      <p:cViewPr varScale="1">
        <p:scale>
          <a:sx n="70" d="100"/>
          <a:sy n="70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6" d="100"/>
          <a:sy n="96" d="100"/>
        </p:scale>
        <p:origin x="1740" y="-5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2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4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3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2.xml"/><Relationship Id="rId1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EFF2394-B877-426F-BB20-51BA77AA5F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3063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0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11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16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21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5265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23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375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30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E7766BCB-427B-4C12-8D79-6EE557247020}" type="slidenum">
              <a:rPr lang="en-US" altLang="en-US" sz="1200" smtClean="0"/>
              <a:pPr>
                <a:defRPr/>
              </a:pPr>
              <a:t>1</a:t>
            </a:fld>
            <a:endParaRPr lang="en-US" altLang="en-US" sz="1200" dirty="0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z="100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15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F2394-B877-426F-BB20-51BA77AA5F6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3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F2394-B877-426F-BB20-51BA77AA5F6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230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F2394-B877-426F-BB20-51BA77AA5F6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132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F2394-B877-426F-BB20-51BA77AA5F6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852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FF2394-B877-426F-BB20-51BA77AA5F6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58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services.bt.com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services.bt.com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6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services.bt.com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>
            <a:spLocks noChangeArrowheads="1"/>
          </p:cNvSpPr>
          <p:nvPr userDrawn="1"/>
        </p:nvSpPr>
        <p:spPr bwMode="auto">
          <a:xfrm>
            <a:off x="327023" y="2767028"/>
            <a:ext cx="1847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en-GB" altLang="en-US" sz="4800" dirty="0" smtClean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9" name="Picture 7" descr="logo 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 r="23984" b="16364"/>
          <a:stretch>
            <a:fillRect/>
          </a:stretch>
        </p:blipFill>
        <p:spPr bwMode="auto">
          <a:xfrm>
            <a:off x="8077200" y="6110293"/>
            <a:ext cx="738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8952" y="4797152"/>
            <a:ext cx="7391400" cy="689248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8952" y="5562600"/>
            <a:ext cx="7391400" cy="838200"/>
          </a:xfrm>
        </p:spPr>
        <p:txBody>
          <a:bodyPr/>
          <a:lstStyle>
            <a:lvl1pPr marL="0" indent="0">
              <a:buFontTx/>
              <a:buNone/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Placeholder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>
            <a:fillRect/>
          </a:stretch>
        </p:blipFill>
        <p:spPr>
          <a:xfrm>
            <a:off x="2057492" y="-14165"/>
            <a:ext cx="7086508" cy="362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5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8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54" indent="0">
              <a:buNone/>
              <a:defRPr sz="2800"/>
            </a:lvl2pPr>
            <a:lvl3pPr marL="914110" indent="0">
              <a:buNone/>
              <a:defRPr sz="2400"/>
            </a:lvl3pPr>
            <a:lvl4pPr marL="1371162" indent="0">
              <a:buNone/>
              <a:defRPr sz="2000"/>
            </a:lvl4pPr>
            <a:lvl5pPr marL="1828215" indent="0">
              <a:buNone/>
              <a:defRPr sz="2000"/>
            </a:lvl5pPr>
            <a:lvl6pPr marL="2285265" indent="0">
              <a:buNone/>
              <a:defRPr sz="2000"/>
            </a:lvl6pPr>
            <a:lvl7pPr marL="2742323" indent="0">
              <a:buNone/>
              <a:defRPr sz="2000"/>
            </a:lvl7pPr>
            <a:lvl8pPr marL="3199375" indent="0">
              <a:buNone/>
              <a:defRPr sz="2000"/>
            </a:lvl8pPr>
            <a:lvl9pPr marL="365643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54" indent="0">
              <a:buNone/>
              <a:defRPr sz="1200"/>
            </a:lvl2pPr>
            <a:lvl3pPr marL="914110" indent="0">
              <a:buNone/>
              <a:defRPr sz="1000"/>
            </a:lvl3pPr>
            <a:lvl4pPr marL="1371162" indent="0">
              <a:buNone/>
              <a:defRPr sz="900"/>
            </a:lvl4pPr>
            <a:lvl5pPr marL="1828215" indent="0">
              <a:buNone/>
              <a:defRPr sz="900"/>
            </a:lvl5pPr>
            <a:lvl6pPr marL="2285265" indent="0">
              <a:buNone/>
              <a:defRPr sz="900"/>
            </a:lvl6pPr>
            <a:lvl7pPr marL="2742323" indent="0">
              <a:buNone/>
              <a:defRPr sz="900"/>
            </a:lvl7pPr>
            <a:lvl8pPr marL="3199375" indent="0">
              <a:buNone/>
              <a:defRPr sz="900"/>
            </a:lvl8pPr>
            <a:lvl9pPr marL="365643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4683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45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640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640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537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 product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:\Resilient PLC\BT Assure Voice Continuity deck\Support files\ppt title slide imagery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95" y="0"/>
            <a:ext cx="915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BT_mark_4col_pos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975" y="334968"/>
            <a:ext cx="12763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 userDrawn="1"/>
        </p:nvSpPr>
        <p:spPr>
          <a:xfrm>
            <a:off x="-28575" y="5"/>
            <a:ext cx="4210050" cy="4595813"/>
          </a:xfrm>
          <a:custGeom>
            <a:avLst/>
            <a:gdLst>
              <a:gd name="connsiteX0" fmla="*/ 21167 w 6074833"/>
              <a:gd name="connsiteY0" fmla="*/ 0 h 6639278"/>
              <a:gd name="connsiteX1" fmla="*/ 2709333 w 6074833"/>
              <a:gd name="connsiteY1" fmla="*/ 0 h 6639278"/>
              <a:gd name="connsiteX2" fmla="*/ 6067778 w 6074833"/>
              <a:gd name="connsiteY2" fmla="*/ 2469445 h 6639278"/>
              <a:gd name="connsiteX3" fmla="*/ 6074833 w 6074833"/>
              <a:gd name="connsiteY3" fmla="*/ 6639278 h 6639278"/>
              <a:gd name="connsiteX4" fmla="*/ 2568222 w 6074833"/>
              <a:gd name="connsiteY4" fmla="*/ 6639278 h 6639278"/>
              <a:gd name="connsiteX5" fmla="*/ 0 w 6074833"/>
              <a:gd name="connsiteY5" fmla="*/ 4762500 h 6639278"/>
              <a:gd name="connsiteX6" fmla="*/ 21167 w 6074833"/>
              <a:gd name="connsiteY6" fmla="*/ 0 h 663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4833" h="6639278">
                <a:moveTo>
                  <a:pt x="21167" y="0"/>
                </a:moveTo>
                <a:lnTo>
                  <a:pt x="2709333" y="0"/>
                </a:lnTo>
                <a:lnTo>
                  <a:pt x="6067778" y="2469445"/>
                </a:lnTo>
                <a:cubicBezTo>
                  <a:pt x="6070130" y="3859389"/>
                  <a:pt x="6072481" y="5249334"/>
                  <a:pt x="6074833" y="6639278"/>
                </a:cubicBezTo>
                <a:lnTo>
                  <a:pt x="2568222" y="6639278"/>
                </a:lnTo>
                <a:lnTo>
                  <a:pt x="0" y="4762500"/>
                </a:lnTo>
                <a:cubicBezTo>
                  <a:pt x="7056" y="3175000"/>
                  <a:pt x="14111" y="1587500"/>
                  <a:pt x="21167" y="0"/>
                </a:cubicBezTo>
                <a:close/>
              </a:path>
            </a:pathLst>
          </a:custGeom>
          <a:solidFill>
            <a:srgbClr val="553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8" tIns="45680" rIns="91358" bIns="45680"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206375" y="6267450"/>
            <a:ext cx="8720138" cy="3619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5967" tIns="45680" rIns="91358" bIns="45680"/>
          <a:lstStyle>
            <a:lvl1pPr marL="266700" indent="-2667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ct val="30000"/>
              </a:spcAft>
              <a:buClr>
                <a:srgbClr val="00528E"/>
              </a:buClr>
              <a:buSzPct val="110000"/>
              <a:buFont typeface="Times" pitchFamily="18" charset="0"/>
              <a:buNone/>
            </a:pPr>
            <a:endParaRPr lang="en-GB" altLang="en-US" b="1" dirty="0">
              <a:solidFill>
                <a:srgbClr val="7030A0"/>
              </a:solidFill>
            </a:endParaRPr>
          </a:p>
        </p:txBody>
      </p:sp>
      <p:pic>
        <p:nvPicPr>
          <p:cNvPr id="8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6281743"/>
            <a:ext cx="319088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2"/>
          <p:cNvSpPr txBox="1">
            <a:spLocks noChangeArrowheads="1"/>
          </p:cNvSpPr>
          <p:nvPr userDrawn="1"/>
        </p:nvSpPr>
        <p:spPr bwMode="auto">
          <a:xfrm>
            <a:off x="747714" y="6305553"/>
            <a:ext cx="3743325" cy="27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rgbClr val="FFFFFF"/>
                </a:solidFill>
              </a:rPr>
              <a:t>BT Connect. Networks that think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33221" y="2829282"/>
            <a:ext cx="3649447" cy="61877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33222" y="2027284"/>
            <a:ext cx="3719680" cy="630192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99238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3d produc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:\Resilient PLC\BT Assure Voice Continuity deck\Support files\ppt title slide imagery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95" y="0"/>
            <a:ext cx="915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T:\Asset libraries\Icons\BT PORTFOLIO ICONS 3D COLLECT\BT 2012 BRAND 3D PORTFOLIO ICONS - FINAL PNG\BT-2012-ICONS-3D-BT-ONE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4910143"/>
            <a:ext cx="1662112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BT_mark_4col_pos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975" y="334968"/>
            <a:ext cx="12763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eform 6"/>
          <p:cNvSpPr/>
          <p:nvPr userDrawn="1"/>
        </p:nvSpPr>
        <p:spPr>
          <a:xfrm>
            <a:off x="-28575" y="5"/>
            <a:ext cx="4210050" cy="4595813"/>
          </a:xfrm>
          <a:custGeom>
            <a:avLst/>
            <a:gdLst>
              <a:gd name="connsiteX0" fmla="*/ 21167 w 6074833"/>
              <a:gd name="connsiteY0" fmla="*/ 0 h 6639278"/>
              <a:gd name="connsiteX1" fmla="*/ 2709333 w 6074833"/>
              <a:gd name="connsiteY1" fmla="*/ 0 h 6639278"/>
              <a:gd name="connsiteX2" fmla="*/ 6067778 w 6074833"/>
              <a:gd name="connsiteY2" fmla="*/ 2469445 h 6639278"/>
              <a:gd name="connsiteX3" fmla="*/ 6074833 w 6074833"/>
              <a:gd name="connsiteY3" fmla="*/ 6639278 h 6639278"/>
              <a:gd name="connsiteX4" fmla="*/ 2568222 w 6074833"/>
              <a:gd name="connsiteY4" fmla="*/ 6639278 h 6639278"/>
              <a:gd name="connsiteX5" fmla="*/ 0 w 6074833"/>
              <a:gd name="connsiteY5" fmla="*/ 4762500 h 6639278"/>
              <a:gd name="connsiteX6" fmla="*/ 21167 w 6074833"/>
              <a:gd name="connsiteY6" fmla="*/ 0 h 663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4833" h="6639278">
                <a:moveTo>
                  <a:pt x="21167" y="0"/>
                </a:moveTo>
                <a:lnTo>
                  <a:pt x="2709333" y="0"/>
                </a:lnTo>
                <a:lnTo>
                  <a:pt x="6067778" y="2469445"/>
                </a:lnTo>
                <a:cubicBezTo>
                  <a:pt x="6070130" y="3859389"/>
                  <a:pt x="6072481" y="5249334"/>
                  <a:pt x="6074833" y="6639278"/>
                </a:cubicBezTo>
                <a:lnTo>
                  <a:pt x="2568222" y="6639278"/>
                </a:lnTo>
                <a:lnTo>
                  <a:pt x="0" y="4762500"/>
                </a:lnTo>
                <a:cubicBezTo>
                  <a:pt x="7056" y="3175000"/>
                  <a:pt x="14111" y="1587500"/>
                  <a:pt x="21167" y="0"/>
                </a:cubicBezTo>
                <a:close/>
              </a:path>
            </a:pathLst>
          </a:custGeom>
          <a:solidFill>
            <a:srgbClr val="553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8" tIns="45680" rIns="91358" bIns="45680"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8" name="TextBox 12"/>
          <p:cNvSpPr txBox="1">
            <a:spLocks noChangeArrowheads="1"/>
          </p:cNvSpPr>
          <p:nvPr userDrawn="1"/>
        </p:nvSpPr>
        <p:spPr bwMode="auto">
          <a:xfrm>
            <a:off x="398465" y="571503"/>
            <a:ext cx="992863" cy="27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200" dirty="0">
                <a:solidFill>
                  <a:srgbClr val="FFFFFF"/>
                </a:solidFill>
              </a:rPr>
              <a:t>BT Connect</a:t>
            </a:r>
            <a:endParaRPr lang="en-US" altLang="en-US" sz="1400" dirty="0">
              <a:solidFill>
                <a:srgbClr val="FFFFFF"/>
              </a:solidFill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33221" y="2829282"/>
            <a:ext cx="3649447" cy="61877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33222" y="2027284"/>
            <a:ext cx="3719680" cy="630192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028340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BT_mark_4col_po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6332543"/>
            <a:ext cx="9144000" cy="528637"/>
          </a:xfrm>
          <a:prstGeom prst="rect">
            <a:avLst/>
          </a:prstGeom>
          <a:gradFill rotWithShape="1">
            <a:gsLst>
              <a:gs pos="0">
                <a:srgbClr val="404040">
                  <a:shade val="51000"/>
                  <a:satMod val="130000"/>
                </a:srgbClr>
              </a:gs>
              <a:gs pos="80000">
                <a:srgbClr val="404040">
                  <a:shade val="93000"/>
                  <a:satMod val="130000"/>
                </a:srgbClr>
              </a:gs>
              <a:gs pos="100000">
                <a:srgbClr val="40404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0404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6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6376988"/>
            <a:ext cx="452438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2"/>
          <p:cNvSpPr txBox="1">
            <a:spLocks noChangeArrowheads="1"/>
          </p:cNvSpPr>
          <p:nvPr userDrawn="1"/>
        </p:nvSpPr>
        <p:spPr bwMode="auto">
          <a:xfrm>
            <a:off x="1014413" y="6457949"/>
            <a:ext cx="3743325" cy="27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rgbClr val="FFFFFF"/>
                </a:solidFill>
              </a:rPr>
              <a:t>BT Connect. Networks that think</a:t>
            </a:r>
          </a:p>
        </p:txBody>
      </p:sp>
      <p:sp>
        <p:nvSpPr>
          <p:cNvPr id="8" name="TextBox 12"/>
          <p:cNvSpPr txBox="1">
            <a:spLocks noChangeArrowheads="1"/>
          </p:cNvSpPr>
          <p:nvPr userDrawn="1"/>
        </p:nvSpPr>
        <p:spPr bwMode="auto">
          <a:xfrm>
            <a:off x="8686800" y="6477003"/>
            <a:ext cx="457200" cy="26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0997726-7748-411E-BBBE-E15D96E7FFA7}" type="slidenum">
              <a:rPr lang="en-GB" altLang="en-US" sz="1100">
                <a:solidFill>
                  <a:srgbClr val="A6A6A6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srgbClr val="A6A6A6"/>
              </a:solidFill>
            </a:endParaRPr>
          </a:p>
        </p:txBody>
      </p:sp>
      <p:pic>
        <p:nvPicPr>
          <p:cNvPr id="9" name="Picture 6" descr="BT_mark_4col_po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507" y="563680"/>
            <a:ext cx="729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style</a:t>
            </a:r>
          </a:p>
        </p:txBody>
      </p:sp>
    </p:spTree>
    <p:extLst>
      <p:ext uri="{BB962C8B-B14F-4D97-AF65-F5344CB8AC3E}">
        <p14:creationId xmlns:p14="http://schemas.microsoft.com/office/powerpoint/2010/main" val="28006026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faded ic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P:\BT\TM1015 Nicky's cross portfolio pot (after TM988 has been used)\PORTFOLIO REBRAND COLLATERAL\BT Assure\PowerPoint\Support files\cropped icon watermark-09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8" y="2511425"/>
            <a:ext cx="4008437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5200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/>
            </a:lvl1pPr>
            <a:lvl2pPr>
              <a:spcBef>
                <a:spcPts val="400"/>
              </a:spcBef>
              <a:spcAft>
                <a:spcPts val="600"/>
              </a:spcAft>
              <a:defRPr/>
            </a:lvl2pPr>
            <a:lvl3pPr>
              <a:spcBef>
                <a:spcPts val="400"/>
              </a:spcBef>
              <a:spcAft>
                <a:spcPts val="600"/>
              </a:spcAft>
              <a:defRPr/>
            </a:lvl3pPr>
            <a:lvl4pPr>
              <a:spcBef>
                <a:spcPts val="400"/>
              </a:spcBef>
              <a:spcAft>
                <a:spcPts val="600"/>
              </a:spcAft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620895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faded ic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P:\BT\TM1015 Nicky's cross portfolio pot (after TM988 has been used)\PORTFOLIO REBRAND COLLATERAL\BT Assure\PowerPoint\Support files\cropped icon watermark-09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8" y="2511425"/>
            <a:ext cx="4008437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528739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out bottom 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T_mark_4col_po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669554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faded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P:\BT\TM1015 Nicky's cross portfolio pot (after TM988 has been used)\PORTFOLIO REBRAND COLLATERAL\BT Assure\PowerPoint\Support files\cropped icon watermark 10-1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7800"/>
            <a:ext cx="37909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9072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0" r="7057"/>
          <a:stretch>
            <a:fillRect/>
          </a:stretch>
        </p:blipFill>
        <p:spPr bwMode="auto">
          <a:xfrm>
            <a:off x="5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2"/>
          <p:cNvGrpSpPr>
            <a:grpSpLocks/>
          </p:cNvGrpSpPr>
          <p:nvPr userDrawn="1"/>
        </p:nvGrpSpPr>
        <p:grpSpPr bwMode="auto">
          <a:xfrm>
            <a:off x="471488" y="2994015"/>
            <a:ext cx="2732764" cy="1083092"/>
            <a:chOff x="8134573" y="5157192"/>
            <a:chExt cx="2732945" cy="1082747"/>
          </a:xfrm>
        </p:grpSpPr>
        <p:sp>
          <p:nvSpPr>
            <p:cNvPr id="4" name="TextBox 13"/>
            <p:cNvSpPr txBox="1">
              <a:spLocks noChangeArrowheads="1"/>
            </p:cNvSpPr>
            <p:nvPr userDrawn="1"/>
          </p:nvSpPr>
          <p:spPr bwMode="auto">
            <a:xfrm>
              <a:off x="8172676" y="5157192"/>
              <a:ext cx="2202993" cy="338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 smtClean="0">
                  <a:solidFill>
                    <a:schemeClr val="bg1"/>
                  </a:solidFill>
                  <a:cs typeface="Arial" pitchFamily="34" charset="0"/>
                </a:rPr>
                <a:t>applied innovation &amp;</a:t>
              </a:r>
            </a:p>
          </p:txBody>
        </p:sp>
        <p:sp>
          <p:nvSpPr>
            <p:cNvPr id="5" name="TextBox 14"/>
            <p:cNvSpPr txBox="1">
              <a:spLocks noChangeArrowheads="1"/>
            </p:cNvSpPr>
            <p:nvPr userDrawn="1"/>
          </p:nvSpPr>
          <p:spPr bwMode="auto">
            <a:xfrm>
              <a:off x="8134573" y="5288913"/>
              <a:ext cx="2722400" cy="8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4800" dirty="0" smtClean="0">
                  <a:solidFill>
                    <a:schemeClr val="bg1"/>
                  </a:solidFill>
                  <a:cs typeface="Arial" pitchFamily="34" charset="0"/>
                </a:rPr>
                <a:t>hothouse</a:t>
              </a:r>
            </a:p>
          </p:txBody>
        </p:sp>
        <p:sp>
          <p:nvSpPr>
            <p:cNvPr id="6" name="TextBox 15"/>
            <p:cNvSpPr txBox="1">
              <a:spLocks noChangeArrowheads="1"/>
            </p:cNvSpPr>
            <p:nvPr userDrawn="1"/>
          </p:nvSpPr>
          <p:spPr bwMode="auto">
            <a:xfrm>
              <a:off x="10009534" y="5901493"/>
              <a:ext cx="857984" cy="338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 smtClean="0">
                  <a:solidFill>
                    <a:schemeClr val="bg1"/>
                  </a:solidFill>
                  <a:cs typeface="Arial" pitchFamily="34" charset="0"/>
                </a:rPr>
                <a:t>centre.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47482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faded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:\BT\TM1015 Nicky's cross portfolio pot (after TM988 has been used)\PORTFOLIO REBRAND COLLATERAL\BT Assure\PowerPoint\Support files\cropped icon watermark 10-1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7800"/>
            <a:ext cx="37909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65200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/>
            </a:lvl1pPr>
            <a:lvl2pPr>
              <a:spcBef>
                <a:spcPts val="400"/>
              </a:spcBef>
              <a:spcAft>
                <a:spcPts val="600"/>
              </a:spcAft>
              <a:defRPr/>
            </a:lvl2pPr>
            <a:lvl3pPr>
              <a:spcBef>
                <a:spcPts val="400"/>
              </a:spcBef>
              <a:spcAft>
                <a:spcPts val="600"/>
              </a:spcAft>
              <a:defRPr/>
            </a:lvl3pPr>
            <a:lvl4pPr>
              <a:spcBef>
                <a:spcPts val="400"/>
              </a:spcBef>
              <a:spcAft>
                <a:spcPts val="600"/>
              </a:spcAft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5466544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P:\BT\TM1015 Nicky's cross portfolio pot (after TM988 has been used)\PORTFOLIO REBRAND COLLATERAL\BT Connect\Support files\icon panel for top of slide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71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885830" y="184147"/>
            <a:ext cx="4183063" cy="36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800" dirty="0">
                <a:solidFill>
                  <a:srgbClr val="55379B"/>
                </a:solidFill>
              </a:rPr>
              <a:t>BT Connect</a:t>
            </a:r>
          </a:p>
        </p:txBody>
      </p:sp>
      <p:cxnSp>
        <p:nvCxnSpPr>
          <p:cNvPr id="5" name="Straight Connector 4"/>
          <p:cNvCxnSpPr/>
          <p:nvPr userDrawn="1"/>
        </p:nvCxnSpPr>
        <p:spPr bwMode="auto">
          <a:xfrm>
            <a:off x="0" y="709613"/>
            <a:ext cx="9144000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6" descr="BT_mark_4col_pos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65963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/>
            </a:lvl1pPr>
            <a:lvl2pPr>
              <a:spcBef>
                <a:spcPts val="400"/>
              </a:spcBef>
              <a:spcAft>
                <a:spcPts val="600"/>
              </a:spcAft>
              <a:defRPr/>
            </a:lvl2pPr>
            <a:lvl3pPr>
              <a:spcBef>
                <a:spcPts val="400"/>
              </a:spcBef>
              <a:spcAft>
                <a:spcPts val="600"/>
              </a:spcAft>
              <a:defRPr/>
            </a:lvl3pPr>
            <a:lvl4pPr>
              <a:spcBef>
                <a:spcPts val="400"/>
              </a:spcBef>
              <a:spcAft>
                <a:spcPts val="600"/>
              </a:spcAft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1770504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le and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T_mark_4col_po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0" y="6332543"/>
            <a:ext cx="9144000" cy="528637"/>
          </a:xfrm>
          <a:prstGeom prst="rect">
            <a:avLst/>
          </a:prstGeom>
          <a:gradFill rotWithShape="1">
            <a:gsLst>
              <a:gs pos="0">
                <a:srgbClr val="404040">
                  <a:shade val="51000"/>
                  <a:satMod val="130000"/>
                </a:srgbClr>
              </a:gs>
              <a:gs pos="80000">
                <a:srgbClr val="404040">
                  <a:shade val="93000"/>
                  <a:satMod val="130000"/>
                </a:srgbClr>
              </a:gs>
              <a:gs pos="100000">
                <a:srgbClr val="40404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0404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7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6376988"/>
            <a:ext cx="452438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2"/>
          <p:cNvSpPr txBox="1">
            <a:spLocks noChangeArrowheads="1"/>
          </p:cNvSpPr>
          <p:nvPr userDrawn="1"/>
        </p:nvSpPr>
        <p:spPr bwMode="auto">
          <a:xfrm>
            <a:off x="1014413" y="6457949"/>
            <a:ext cx="3743325" cy="27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rgbClr val="FFFFFF"/>
                </a:solidFill>
              </a:rPr>
              <a:t>BT Connect. Networks that think</a:t>
            </a: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8686800" y="6477003"/>
            <a:ext cx="457200" cy="26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AF806A7C-263B-451B-B825-95EA12AB6DBB}" type="slidenum">
              <a:rPr lang="en-GB" altLang="en-US" sz="1100">
                <a:solidFill>
                  <a:srgbClr val="A6A6A6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srgbClr val="A6A6A6"/>
              </a:solidFill>
            </a:endParaRPr>
          </a:p>
        </p:txBody>
      </p:sp>
      <p:pic>
        <p:nvPicPr>
          <p:cNvPr id="10" name="Picture 6" descr="BT_mark_4col_pos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294" y="1363451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/>
            </a:lvl1pPr>
            <a:lvl2pPr>
              <a:spcBef>
                <a:spcPts val="400"/>
              </a:spcBef>
              <a:spcAft>
                <a:spcPts val="600"/>
              </a:spcAft>
              <a:defRPr/>
            </a:lvl2pPr>
            <a:lvl3pPr>
              <a:spcBef>
                <a:spcPts val="400"/>
              </a:spcBef>
              <a:spcAft>
                <a:spcPts val="600"/>
              </a:spcAft>
              <a:defRPr/>
            </a:lvl3pPr>
            <a:lvl4pPr>
              <a:spcBef>
                <a:spcPts val="400"/>
              </a:spcBef>
              <a:spcAft>
                <a:spcPts val="600"/>
              </a:spcAft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  <a:endParaRPr lang="en-GB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507" y="563680"/>
            <a:ext cx="729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style</a:t>
            </a:r>
          </a:p>
        </p:txBody>
      </p:sp>
    </p:spTree>
    <p:extLst>
      <p:ext uri="{BB962C8B-B14F-4D97-AF65-F5344CB8AC3E}">
        <p14:creationId xmlns:p14="http://schemas.microsoft.com/office/powerpoint/2010/main" val="13920801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969217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and produc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:\Asset libraries\Icons\BT PORTFOLIO ICONS 3D COLLECT\BT 2012 BRAND 3D PORTFOLIO ICONS - FINAL PNG\BT-2012-ICONS-3D-BT-ONE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8" y="981075"/>
            <a:ext cx="4586287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33950" y="2843213"/>
            <a:ext cx="3448050" cy="86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GB" altLang="en-US" sz="3200" dirty="0">
                <a:solidFill>
                  <a:srgbClr val="55379B"/>
                </a:solidFill>
              </a:rPr>
              <a:t>BT Connect</a:t>
            </a:r>
            <a:r>
              <a:rPr lang="en-GB" altLang="en-US" dirty="0">
                <a:solidFill>
                  <a:srgbClr val="7030A0"/>
                </a:solidFill>
              </a:rPr>
              <a:t/>
            </a:r>
            <a:br>
              <a:rPr lang="en-GB" altLang="en-US" dirty="0">
                <a:solidFill>
                  <a:srgbClr val="7030A0"/>
                </a:solidFill>
              </a:rPr>
            </a:br>
            <a:r>
              <a:rPr lang="en-GB" altLang="en-US" sz="1800" dirty="0">
                <a:solidFill>
                  <a:srgbClr val="000000"/>
                </a:solidFill>
              </a:rPr>
              <a:t>Networks that think</a:t>
            </a:r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4" name="Picture 6" descr="BT_mark_4col_pos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614998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54216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1660525"/>
            <a:ext cx="4286250" cy="28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3600441" y="5732468"/>
            <a:ext cx="1955819" cy="30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n-US" sz="1400" dirty="0">
                <a:solidFill>
                  <a:srgbClr val="BFBFBF"/>
                </a:solidFill>
                <a:hlinkClick r:id="rId3"/>
              </a:rPr>
              <a:t>bt.com/global services</a:t>
            </a:r>
            <a:endParaRPr lang="en-US" altLang="en-US" sz="1400" dirty="0">
              <a:solidFill>
                <a:srgbClr val="BFBF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34323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 product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Resilient PLC\BT Assure Voice Continuity deck\Support files\ppt title slide imager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12695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BT_mark_4col_pos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419975" y="334968"/>
            <a:ext cx="12763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5"/>
          <p:cNvSpPr/>
          <p:nvPr userDrawn="1"/>
        </p:nvSpPr>
        <p:spPr bwMode="gray">
          <a:xfrm>
            <a:off x="-28575" y="5"/>
            <a:ext cx="4210050" cy="4595813"/>
          </a:xfrm>
          <a:custGeom>
            <a:avLst/>
            <a:gdLst>
              <a:gd name="connsiteX0" fmla="*/ 21167 w 6074833"/>
              <a:gd name="connsiteY0" fmla="*/ 0 h 6639278"/>
              <a:gd name="connsiteX1" fmla="*/ 2709333 w 6074833"/>
              <a:gd name="connsiteY1" fmla="*/ 0 h 6639278"/>
              <a:gd name="connsiteX2" fmla="*/ 6067778 w 6074833"/>
              <a:gd name="connsiteY2" fmla="*/ 2469445 h 6639278"/>
              <a:gd name="connsiteX3" fmla="*/ 6074833 w 6074833"/>
              <a:gd name="connsiteY3" fmla="*/ 6639278 h 6639278"/>
              <a:gd name="connsiteX4" fmla="*/ 2568222 w 6074833"/>
              <a:gd name="connsiteY4" fmla="*/ 6639278 h 6639278"/>
              <a:gd name="connsiteX5" fmla="*/ 0 w 6074833"/>
              <a:gd name="connsiteY5" fmla="*/ 4762500 h 6639278"/>
              <a:gd name="connsiteX6" fmla="*/ 21167 w 6074833"/>
              <a:gd name="connsiteY6" fmla="*/ 0 h 663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4833" h="6639278">
                <a:moveTo>
                  <a:pt x="21167" y="0"/>
                </a:moveTo>
                <a:lnTo>
                  <a:pt x="2709333" y="0"/>
                </a:lnTo>
                <a:lnTo>
                  <a:pt x="6067778" y="2469445"/>
                </a:lnTo>
                <a:cubicBezTo>
                  <a:pt x="6070130" y="3859389"/>
                  <a:pt x="6072481" y="5249334"/>
                  <a:pt x="6074833" y="6639278"/>
                </a:cubicBezTo>
                <a:lnTo>
                  <a:pt x="2568222" y="6639278"/>
                </a:lnTo>
                <a:lnTo>
                  <a:pt x="0" y="4762500"/>
                </a:lnTo>
                <a:cubicBezTo>
                  <a:pt x="7056" y="3175000"/>
                  <a:pt x="14111" y="1587500"/>
                  <a:pt x="21167" y="0"/>
                </a:cubicBezTo>
                <a:close/>
              </a:path>
            </a:pathLst>
          </a:custGeom>
          <a:solidFill>
            <a:srgbClr val="553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8" tIns="45680" rIns="91358" bIns="45680"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gray">
          <a:xfrm>
            <a:off x="206375" y="6267450"/>
            <a:ext cx="8720138" cy="361950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lIns="35967" tIns="45680" rIns="91358" bIns="45680"/>
          <a:lstStyle/>
          <a:p>
            <a:pPr marL="266615" indent="-266615" eaLnBrk="0" hangingPunct="0">
              <a:spcBef>
                <a:spcPct val="20000"/>
              </a:spcBef>
              <a:spcAft>
                <a:spcPct val="30000"/>
              </a:spcAft>
              <a:buClr>
                <a:srgbClr val="00528E"/>
              </a:buClr>
              <a:buSzPct val="110000"/>
              <a:buFont typeface="Times" pitchFamily="18" charset="0"/>
              <a:buNone/>
            </a:pPr>
            <a:endParaRPr lang="en-GB" b="1" dirty="0">
              <a:solidFill>
                <a:srgbClr val="7030A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8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457201" y="6281743"/>
            <a:ext cx="319088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2"/>
          <p:cNvSpPr txBox="1">
            <a:spLocks noChangeArrowheads="1"/>
          </p:cNvSpPr>
          <p:nvPr userDrawn="1"/>
        </p:nvSpPr>
        <p:spPr bwMode="gray">
          <a:xfrm>
            <a:off x="747714" y="6305553"/>
            <a:ext cx="3743325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r>
              <a:rPr lang="en-GB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Connect. Networks that think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gray">
          <a:xfrm>
            <a:off x="433220" y="2829276"/>
            <a:ext cx="3649447" cy="61877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gray">
          <a:xfrm>
            <a:off x="433220" y="2027284"/>
            <a:ext cx="3719680" cy="630192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8477932"/>
      </p:ext>
    </p:extLst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3d produc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Resilient PLC\BT Assure Voice Continuity deck\Support files\ppt title slide imager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12695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T:\Asset libraries\Icons\BT PORTFOLIO ICONS 3D COLLECT\BT 2012 BRAND 3D PORTFOLIO ICONS - FINAL PNG\BT-2012-ICONS-3D-BT-ON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215188" y="4910143"/>
            <a:ext cx="1662112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BT_mark_4col_pos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7419975" y="334968"/>
            <a:ext cx="12763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eform 6"/>
          <p:cNvSpPr/>
          <p:nvPr userDrawn="1"/>
        </p:nvSpPr>
        <p:spPr bwMode="gray">
          <a:xfrm>
            <a:off x="-28575" y="5"/>
            <a:ext cx="4210050" cy="4595813"/>
          </a:xfrm>
          <a:custGeom>
            <a:avLst/>
            <a:gdLst>
              <a:gd name="connsiteX0" fmla="*/ 21167 w 6074833"/>
              <a:gd name="connsiteY0" fmla="*/ 0 h 6639278"/>
              <a:gd name="connsiteX1" fmla="*/ 2709333 w 6074833"/>
              <a:gd name="connsiteY1" fmla="*/ 0 h 6639278"/>
              <a:gd name="connsiteX2" fmla="*/ 6067778 w 6074833"/>
              <a:gd name="connsiteY2" fmla="*/ 2469445 h 6639278"/>
              <a:gd name="connsiteX3" fmla="*/ 6074833 w 6074833"/>
              <a:gd name="connsiteY3" fmla="*/ 6639278 h 6639278"/>
              <a:gd name="connsiteX4" fmla="*/ 2568222 w 6074833"/>
              <a:gd name="connsiteY4" fmla="*/ 6639278 h 6639278"/>
              <a:gd name="connsiteX5" fmla="*/ 0 w 6074833"/>
              <a:gd name="connsiteY5" fmla="*/ 4762500 h 6639278"/>
              <a:gd name="connsiteX6" fmla="*/ 21167 w 6074833"/>
              <a:gd name="connsiteY6" fmla="*/ 0 h 663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4833" h="6639278">
                <a:moveTo>
                  <a:pt x="21167" y="0"/>
                </a:moveTo>
                <a:lnTo>
                  <a:pt x="2709333" y="0"/>
                </a:lnTo>
                <a:lnTo>
                  <a:pt x="6067778" y="2469445"/>
                </a:lnTo>
                <a:cubicBezTo>
                  <a:pt x="6070130" y="3859389"/>
                  <a:pt x="6072481" y="5249334"/>
                  <a:pt x="6074833" y="6639278"/>
                </a:cubicBezTo>
                <a:lnTo>
                  <a:pt x="2568222" y="6639278"/>
                </a:lnTo>
                <a:lnTo>
                  <a:pt x="0" y="4762500"/>
                </a:lnTo>
                <a:cubicBezTo>
                  <a:pt x="7056" y="3175000"/>
                  <a:pt x="14111" y="1587500"/>
                  <a:pt x="21167" y="0"/>
                </a:cubicBezTo>
                <a:close/>
              </a:path>
            </a:pathLst>
          </a:custGeom>
          <a:solidFill>
            <a:srgbClr val="553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8" tIns="45680" rIns="91358" bIns="45680"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8" name="TextBox 12"/>
          <p:cNvSpPr txBox="1">
            <a:spLocks noChangeArrowheads="1"/>
          </p:cNvSpPr>
          <p:nvPr userDrawn="1"/>
        </p:nvSpPr>
        <p:spPr bwMode="gray">
          <a:xfrm>
            <a:off x="398465" y="571503"/>
            <a:ext cx="992863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58" tIns="45680" rIns="91358" bIns="4568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</a:t>
            </a:r>
            <a:endParaRPr lang="en-US" sz="1400" dirty="0">
              <a:solidFill>
                <a:srgbClr val="FFFFF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gray">
          <a:xfrm>
            <a:off x="433220" y="2829276"/>
            <a:ext cx="3649447" cy="61877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gray">
          <a:xfrm>
            <a:off x="433220" y="2027284"/>
            <a:ext cx="3719680" cy="630192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802622"/>
      </p:ext>
    </p:extLst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BT_mark_4col_po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 bwMode="invGray">
          <a:xfrm>
            <a:off x="0" y="6332543"/>
            <a:ext cx="9144000" cy="528637"/>
          </a:xfrm>
          <a:prstGeom prst="rect">
            <a:avLst/>
          </a:prstGeom>
          <a:solidFill>
            <a:srgbClr val="19113B"/>
          </a:solidFill>
          <a:ln w="9525" cap="flat" cmpd="sng" algn="ctr">
            <a:solidFill>
              <a:srgbClr val="40404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  <p:pic>
        <p:nvPicPr>
          <p:cNvPr id="6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590550" y="6376988"/>
            <a:ext cx="452438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2"/>
          <p:cNvSpPr txBox="1">
            <a:spLocks noChangeArrowheads="1"/>
          </p:cNvSpPr>
          <p:nvPr userDrawn="1"/>
        </p:nvSpPr>
        <p:spPr bwMode="invGray">
          <a:xfrm>
            <a:off x="1014413" y="6457949"/>
            <a:ext cx="3743325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r>
              <a:rPr lang="en-GB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Connect. Networks that think</a:t>
            </a: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invGray">
          <a:xfrm>
            <a:off x="8686800" y="6477003"/>
            <a:ext cx="457200" cy="26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fld id="{00943861-F75F-4E45-AB28-61246F796B20}" type="slidenum">
              <a:rPr lang="en-GB" sz="1100">
                <a:solidFill>
                  <a:srgbClr val="A6A6A6"/>
                </a:solidFill>
                <a:latin typeface="Arial"/>
                <a:ea typeface="MS PGothic" pitchFamily="34" charset="-128"/>
                <a:cs typeface="Arial" pitchFamily="34" charset="0"/>
              </a:rPr>
              <a:pPr/>
              <a:t>‹#›</a:t>
            </a:fld>
            <a:endParaRPr lang="en-GB" sz="1100" dirty="0">
              <a:solidFill>
                <a:srgbClr val="A6A6A6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9" name="Picture 6" descr="BT_mark_4col_po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504" y="563680"/>
            <a:ext cx="729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08050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faded ic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P:\BT\TM1015 Nicky's cross portfolio pot (after TM988 has been used)\PORTFOLIO REBRAND COLLATERAL\BT Assure\PowerPoint\Support files\cropped icon watermark-0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568" y="2511425"/>
            <a:ext cx="4008437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5200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>
                <a:latin typeface="Calibri" panose="020F0502020204030204" pitchFamily="34" charset="0"/>
              </a:defRPr>
            </a:lvl1pPr>
            <a:lvl2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2pPr>
            <a:lvl3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3pPr>
            <a:lvl4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8434084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04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faded ic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P:\BT\TM1015 Nicky's cross portfolio pot (after TM988 has been used)\PORTFOLIO REBRAND COLLATERAL\BT Assure\PowerPoint\Support files\cropped icon watermark-0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568" y="2511425"/>
            <a:ext cx="4008437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346755"/>
      </p:ext>
    </p:extLst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out bottom 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T_mark_4col_po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564133"/>
      </p:ext>
    </p:extLst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faded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P:\BT\TM1015 Nicky's cross portfolio pot (after TM988 has been used)\PORTFOLIO REBRAND COLLATERAL\BT Assure\PowerPoint\Support files\cropped icon watermark 10-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7800"/>
            <a:ext cx="37909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5403292"/>
      </p:ext>
    </p:extLst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faded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BT\TM1015 Nicky's cross portfolio pot (after TM988 has been used)\PORTFOLIO REBRAND COLLATERAL\BT Assure\PowerPoint\Support files\cropped icon watermark 10-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7800"/>
            <a:ext cx="37909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65200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>
                <a:latin typeface="Calibri" panose="020F0502020204030204" pitchFamily="34" charset="0"/>
              </a:defRPr>
            </a:lvl1pPr>
            <a:lvl2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2pPr>
            <a:lvl3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3pPr>
            <a:lvl4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30551004"/>
      </p:ext>
    </p:extLst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747982"/>
      </p:ext>
    </p:extLst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and produc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:\Asset libraries\Icons\BT PORTFOLIO ICONS 3D COLLECT\BT 2012 BRAND 3D PORTFOLIO ICONS - FINAL PNG\BT-2012-ICONS-3D-BT-ON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8" y="981075"/>
            <a:ext cx="4586287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33950" y="2843213"/>
            <a:ext cx="3448050" cy="86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pPr>
              <a:spcAft>
                <a:spcPts val="600"/>
              </a:spcAft>
            </a:pPr>
            <a:r>
              <a:rPr lang="en-GB" sz="3200" dirty="0">
                <a:solidFill>
                  <a:srgbClr val="55379B"/>
                </a:solidFill>
                <a:latin typeface="Arial"/>
                <a:ea typeface="MS PGothic" pitchFamily="34" charset="-128"/>
                <a:cs typeface="Arial" pitchFamily="34" charset="0"/>
              </a:rPr>
              <a:t>BT Connect</a:t>
            </a:r>
            <a:r>
              <a:rPr lang="en-GB" dirty="0">
                <a:solidFill>
                  <a:srgbClr val="7030A0"/>
                </a:solidFill>
                <a:latin typeface="Arial"/>
                <a:ea typeface="MS PGothic" pitchFamily="34" charset="-128"/>
                <a:cs typeface="Arial" pitchFamily="34" charset="0"/>
              </a:rPr>
              <a:t/>
            </a:r>
            <a:br>
              <a:rPr lang="en-GB" dirty="0">
                <a:solidFill>
                  <a:srgbClr val="7030A0"/>
                </a:solidFill>
                <a:latin typeface="Arial"/>
                <a:ea typeface="MS PGothic" pitchFamily="34" charset="-128"/>
                <a:cs typeface="Arial" pitchFamily="34" charset="0"/>
              </a:rPr>
            </a:br>
            <a:r>
              <a:rPr lang="en-GB" sz="180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rPr>
              <a:t>Networks that think</a:t>
            </a:r>
            <a:endParaRPr lang="en-GB" dirty="0">
              <a:solidFill>
                <a:srgbClr val="00000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4" name="Picture 6" descr="BT_mark_4col_pos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6405" y="614998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57443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725" y="1660525"/>
            <a:ext cx="4286250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3625290" y="5732468"/>
            <a:ext cx="1906126" cy="30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58" tIns="45680" rIns="91358" bIns="45680">
            <a:spAutoFit/>
          </a:bodyPr>
          <a:lstStyle/>
          <a:p>
            <a:pPr algn="ctr"/>
            <a:r>
              <a:rPr lang="en-US" sz="1400" dirty="0">
                <a:solidFill>
                  <a:srgbClr val="BFBFBF"/>
                </a:solidFill>
                <a:latin typeface="Arial"/>
                <a:ea typeface="MS PGothic" pitchFamily="34" charset="-128"/>
                <a:cs typeface="Arial" pitchFamily="34" charset="0"/>
                <a:hlinkClick r:id="rId3"/>
              </a:rPr>
              <a:t>bt.com/globalservices</a:t>
            </a:r>
            <a:endParaRPr lang="en-US" sz="1400" dirty="0">
              <a:solidFill>
                <a:srgbClr val="BFBFB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51445"/>
      </p:ext>
    </p:extLst>
  </p:cSld>
  <p:clrMapOvr>
    <a:masterClrMapping/>
  </p:clrMapOvr>
  <p:transition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ack product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Resilient PLC\BT Assure Voice Continuity deck\Support files\ppt title slide imager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12695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BT_mark_4col_pos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419975" y="334968"/>
            <a:ext cx="12763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5"/>
          <p:cNvSpPr/>
          <p:nvPr userDrawn="1"/>
        </p:nvSpPr>
        <p:spPr bwMode="gray">
          <a:xfrm>
            <a:off x="-28575" y="5"/>
            <a:ext cx="4210050" cy="4595813"/>
          </a:xfrm>
          <a:custGeom>
            <a:avLst/>
            <a:gdLst>
              <a:gd name="connsiteX0" fmla="*/ 21167 w 6074833"/>
              <a:gd name="connsiteY0" fmla="*/ 0 h 6639278"/>
              <a:gd name="connsiteX1" fmla="*/ 2709333 w 6074833"/>
              <a:gd name="connsiteY1" fmla="*/ 0 h 6639278"/>
              <a:gd name="connsiteX2" fmla="*/ 6067778 w 6074833"/>
              <a:gd name="connsiteY2" fmla="*/ 2469445 h 6639278"/>
              <a:gd name="connsiteX3" fmla="*/ 6074833 w 6074833"/>
              <a:gd name="connsiteY3" fmla="*/ 6639278 h 6639278"/>
              <a:gd name="connsiteX4" fmla="*/ 2568222 w 6074833"/>
              <a:gd name="connsiteY4" fmla="*/ 6639278 h 6639278"/>
              <a:gd name="connsiteX5" fmla="*/ 0 w 6074833"/>
              <a:gd name="connsiteY5" fmla="*/ 4762500 h 6639278"/>
              <a:gd name="connsiteX6" fmla="*/ 21167 w 6074833"/>
              <a:gd name="connsiteY6" fmla="*/ 0 h 663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4833" h="6639278">
                <a:moveTo>
                  <a:pt x="21167" y="0"/>
                </a:moveTo>
                <a:lnTo>
                  <a:pt x="2709333" y="0"/>
                </a:lnTo>
                <a:lnTo>
                  <a:pt x="6067778" y="2469445"/>
                </a:lnTo>
                <a:cubicBezTo>
                  <a:pt x="6070130" y="3859389"/>
                  <a:pt x="6072481" y="5249334"/>
                  <a:pt x="6074833" y="6639278"/>
                </a:cubicBezTo>
                <a:lnTo>
                  <a:pt x="2568222" y="6639278"/>
                </a:lnTo>
                <a:lnTo>
                  <a:pt x="0" y="4762500"/>
                </a:lnTo>
                <a:cubicBezTo>
                  <a:pt x="7056" y="3175000"/>
                  <a:pt x="14111" y="1587500"/>
                  <a:pt x="21167" y="0"/>
                </a:cubicBezTo>
                <a:close/>
              </a:path>
            </a:pathLst>
          </a:custGeom>
          <a:solidFill>
            <a:srgbClr val="553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8" tIns="45680" rIns="91358" bIns="45680"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gray">
          <a:xfrm>
            <a:off x="206375" y="6267450"/>
            <a:ext cx="8720138" cy="361950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lIns="35967" tIns="45680" rIns="91358" bIns="45680"/>
          <a:lstStyle/>
          <a:p>
            <a:pPr marL="266615" indent="-266615" eaLnBrk="0" hangingPunct="0">
              <a:spcBef>
                <a:spcPct val="20000"/>
              </a:spcBef>
              <a:spcAft>
                <a:spcPct val="30000"/>
              </a:spcAft>
              <a:buClr>
                <a:srgbClr val="00528E"/>
              </a:buClr>
              <a:buSzPct val="110000"/>
              <a:buFont typeface="Times" pitchFamily="18" charset="0"/>
              <a:buNone/>
            </a:pPr>
            <a:endParaRPr lang="en-GB" b="1" dirty="0">
              <a:solidFill>
                <a:srgbClr val="7030A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8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457201" y="6281743"/>
            <a:ext cx="319088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2"/>
          <p:cNvSpPr txBox="1">
            <a:spLocks noChangeArrowheads="1"/>
          </p:cNvSpPr>
          <p:nvPr userDrawn="1"/>
        </p:nvSpPr>
        <p:spPr bwMode="gray">
          <a:xfrm>
            <a:off x="747714" y="6305553"/>
            <a:ext cx="3743325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r>
              <a:rPr lang="en-GB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Connect. Networks that think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gray">
          <a:xfrm>
            <a:off x="433220" y="2829276"/>
            <a:ext cx="3649447" cy="61877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gray">
          <a:xfrm>
            <a:off x="433220" y="2027284"/>
            <a:ext cx="3719680" cy="630192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0095"/>
      </p:ext>
    </p:extLst>
  </p:cSld>
  <p:clrMapOvr>
    <a:masterClrMapping/>
  </p:clrMapOvr>
  <p:transition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3d produc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Resilient PLC\BT Assure Voice Continuity deck\Support files\ppt title slide imager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12695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T:\Asset libraries\Icons\BT PORTFOLIO ICONS 3D COLLECT\BT 2012 BRAND 3D PORTFOLIO ICONS - FINAL PNG\BT-2012-ICONS-3D-BT-ON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215188" y="4910143"/>
            <a:ext cx="1662112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BT_mark_4col_pos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7419975" y="334968"/>
            <a:ext cx="12763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eform 6"/>
          <p:cNvSpPr/>
          <p:nvPr userDrawn="1"/>
        </p:nvSpPr>
        <p:spPr bwMode="gray">
          <a:xfrm>
            <a:off x="-28575" y="5"/>
            <a:ext cx="4210050" cy="4595813"/>
          </a:xfrm>
          <a:custGeom>
            <a:avLst/>
            <a:gdLst>
              <a:gd name="connsiteX0" fmla="*/ 21167 w 6074833"/>
              <a:gd name="connsiteY0" fmla="*/ 0 h 6639278"/>
              <a:gd name="connsiteX1" fmla="*/ 2709333 w 6074833"/>
              <a:gd name="connsiteY1" fmla="*/ 0 h 6639278"/>
              <a:gd name="connsiteX2" fmla="*/ 6067778 w 6074833"/>
              <a:gd name="connsiteY2" fmla="*/ 2469445 h 6639278"/>
              <a:gd name="connsiteX3" fmla="*/ 6074833 w 6074833"/>
              <a:gd name="connsiteY3" fmla="*/ 6639278 h 6639278"/>
              <a:gd name="connsiteX4" fmla="*/ 2568222 w 6074833"/>
              <a:gd name="connsiteY4" fmla="*/ 6639278 h 6639278"/>
              <a:gd name="connsiteX5" fmla="*/ 0 w 6074833"/>
              <a:gd name="connsiteY5" fmla="*/ 4762500 h 6639278"/>
              <a:gd name="connsiteX6" fmla="*/ 21167 w 6074833"/>
              <a:gd name="connsiteY6" fmla="*/ 0 h 6639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4833" h="6639278">
                <a:moveTo>
                  <a:pt x="21167" y="0"/>
                </a:moveTo>
                <a:lnTo>
                  <a:pt x="2709333" y="0"/>
                </a:lnTo>
                <a:lnTo>
                  <a:pt x="6067778" y="2469445"/>
                </a:lnTo>
                <a:cubicBezTo>
                  <a:pt x="6070130" y="3859389"/>
                  <a:pt x="6072481" y="5249334"/>
                  <a:pt x="6074833" y="6639278"/>
                </a:cubicBezTo>
                <a:lnTo>
                  <a:pt x="2568222" y="6639278"/>
                </a:lnTo>
                <a:lnTo>
                  <a:pt x="0" y="4762500"/>
                </a:lnTo>
                <a:cubicBezTo>
                  <a:pt x="7056" y="3175000"/>
                  <a:pt x="14111" y="1587500"/>
                  <a:pt x="21167" y="0"/>
                </a:cubicBezTo>
                <a:close/>
              </a:path>
            </a:pathLst>
          </a:custGeom>
          <a:solidFill>
            <a:srgbClr val="55379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8" tIns="45680" rIns="91358" bIns="45680"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8" name="TextBox 12"/>
          <p:cNvSpPr txBox="1">
            <a:spLocks noChangeArrowheads="1"/>
          </p:cNvSpPr>
          <p:nvPr userDrawn="1"/>
        </p:nvSpPr>
        <p:spPr bwMode="gray">
          <a:xfrm>
            <a:off x="398465" y="571503"/>
            <a:ext cx="992863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58" tIns="45680" rIns="91358" bIns="45680"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</a:t>
            </a:r>
            <a:endParaRPr lang="en-US" sz="1400" dirty="0">
              <a:solidFill>
                <a:srgbClr val="FFFFF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 bwMode="gray">
          <a:xfrm>
            <a:off x="433220" y="2829276"/>
            <a:ext cx="3649447" cy="61877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gray">
          <a:xfrm>
            <a:off x="433220" y="2027284"/>
            <a:ext cx="3719680" cy="630192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52335"/>
      </p:ext>
    </p:extLst>
  </p:cSld>
  <p:clrMapOvr>
    <a:masterClrMapping/>
  </p:clrMapOvr>
  <p:transition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BT_mark_4col_po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 bwMode="invGray">
          <a:xfrm>
            <a:off x="0" y="6332543"/>
            <a:ext cx="9144000" cy="528637"/>
          </a:xfrm>
          <a:prstGeom prst="rect">
            <a:avLst/>
          </a:prstGeom>
          <a:solidFill>
            <a:srgbClr val="19113B"/>
          </a:solidFill>
          <a:ln w="9525" cap="flat" cmpd="sng" algn="ctr">
            <a:solidFill>
              <a:srgbClr val="40404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6" name="Picture 3" descr="T:\Asset libraries\Icons\BT Portfolio family icons\BT Assure\Pngs\bt assure_whit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590550" y="6376988"/>
            <a:ext cx="452438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2"/>
          <p:cNvSpPr txBox="1">
            <a:spLocks noChangeArrowheads="1"/>
          </p:cNvSpPr>
          <p:nvPr userDrawn="1"/>
        </p:nvSpPr>
        <p:spPr bwMode="invGray">
          <a:xfrm>
            <a:off x="1014413" y="6457949"/>
            <a:ext cx="3743325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r>
              <a:rPr lang="en-GB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Connect. Networks that think</a:t>
            </a: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invGray">
          <a:xfrm>
            <a:off x="8686800" y="6477003"/>
            <a:ext cx="457200" cy="26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fld id="{00943861-F75F-4E45-AB28-61246F796B20}" type="slidenum">
              <a:rPr lang="en-GB" sz="1100">
                <a:solidFill>
                  <a:srgbClr val="A6A6A6"/>
                </a:solidFill>
                <a:latin typeface="Arial"/>
                <a:ea typeface="MS PGothic" pitchFamily="34" charset="-128"/>
                <a:cs typeface="Arial" pitchFamily="34" charset="0"/>
              </a:rPr>
              <a:pPr/>
              <a:t>‹#›</a:t>
            </a:fld>
            <a:endParaRPr lang="en-GB" sz="1100" dirty="0">
              <a:solidFill>
                <a:srgbClr val="A6A6A6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9" name="Picture 6" descr="BT_mark_4col_po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504" y="563680"/>
            <a:ext cx="729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777791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4" indent="0">
              <a:buNone/>
              <a:defRPr sz="1800"/>
            </a:lvl2pPr>
            <a:lvl3pPr marL="914110" indent="0">
              <a:buNone/>
              <a:defRPr sz="1600"/>
            </a:lvl3pPr>
            <a:lvl4pPr marL="1371162" indent="0">
              <a:buNone/>
              <a:defRPr sz="1400"/>
            </a:lvl4pPr>
            <a:lvl5pPr marL="1828215" indent="0">
              <a:buNone/>
              <a:defRPr sz="1400"/>
            </a:lvl5pPr>
            <a:lvl6pPr marL="2285265" indent="0">
              <a:buNone/>
              <a:defRPr sz="1400"/>
            </a:lvl6pPr>
            <a:lvl7pPr marL="2742323" indent="0">
              <a:buNone/>
              <a:defRPr sz="1400"/>
            </a:lvl7pPr>
            <a:lvl8pPr marL="3199375" indent="0">
              <a:buNone/>
              <a:defRPr sz="1400"/>
            </a:lvl8pPr>
            <a:lvl9pPr marL="365643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558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faded ic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P:\BT\TM1015 Nicky's cross portfolio pot (after TM988 has been used)\PORTFOLIO REBRAND COLLATERAL\BT Assure\PowerPoint\Support files\cropped icon watermark-0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568" y="2511425"/>
            <a:ext cx="4008437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5200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>
                <a:latin typeface="Calibri" panose="020F0502020204030204" pitchFamily="34" charset="0"/>
              </a:defRPr>
            </a:lvl1pPr>
            <a:lvl2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2pPr>
            <a:lvl3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3pPr>
            <a:lvl4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67798105"/>
      </p:ext>
    </p:extLst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faded ic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P:\BT\TM1015 Nicky's cross portfolio pot (after TM988 has been used)\PORTFOLIO REBRAND COLLATERAL\BT Assure\PowerPoint\Support files\cropped icon watermark-09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568" y="2511425"/>
            <a:ext cx="4008437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55575"/>
      </p:ext>
    </p:extLst>
  </p:cSld>
  <p:clrMapOvr>
    <a:masterClrMapping/>
  </p:clrMapOvr>
  <p:transition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without bottom 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T_mark_4col_po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565018"/>
      </p:ext>
    </p:extLst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faded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P:\BT\TM1015 Nicky's cross portfolio pot (after TM988 has been used)\PORTFOLIO REBRAND COLLATERAL\BT Assure\PowerPoint\Support files\cropped icon watermark 10-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7800"/>
            <a:ext cx="37909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6470399"/>
      </p:ext>
    </p:extLst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faded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:\BT\TM1015 Nicky's cross portfolio pot (after TM988 has been used)\PORTFOLIO REBRAND COLLATERAL\BT Assure\PowerPoint\Support files\cropped icon watermark 10-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7800"/>
            <a:ext cx="37909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65200" y="1363052"/>
            <a:ext cx="7772400" cy="1307970"/>
          </a:xfrm>
        </p:spPr>
        <p:txBody>
          <a:bodyPr/>
          <a:lstStyle>
            <a:lvl1pPr>
              <a:spcBef>
                <a:spcPts val="400"/>
              </a:spcBef>
              <a:spcAft>
                <a:spcPts val="600"/>
              </a:spcAft>
              <a:defRPr>
                <a:latin typeface="Calibri" panose="020F0502020204030204" pitchFamily="34" charset="0"/>
              </a:defRPr>
            </a:lvl1pPr>
            <a:lvl2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2pPr>
            <a:lvl3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3pPr>
            <a:lvl4pPr>
              <a:spcBef>
                <a:spcPts val="400"/>
              </a:spcBef>
              <a:spcAft>
                <a:spcPts val="600"/>
              </a:spcAft>
              <a:buFont typeface="+mn-lt"/>
              <a:buChar char="•"/>
              <a:defRPr>
                <a:latin typeface="Calibri" panose="020F0502020204030204" pitchFamily="34" charset="0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89406780"/>
      </p:ext>
    </p:extLst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864830"/>
      </p:ext>
    </p:extLst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and product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:\Asset libraries\Icons\BT PORTFOLIO ICONS 3D COLLECT\BT 2012 BRAND 3D PORTFOLIO ICONS - FINAL PNG\BT-2012-ICONS-3D-BT-ON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8" y="981075"/>
            <a:ext cx="4586287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4933950" y="2843213"/>
            <a:ext cx="3448050" cy="86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pPr>
              <a:spcAft>
                <a:spcPts val="600"/>
              </a:spcAft>
            </a:pPr>
            <a:r>
              <a:rPr lang="en-GB" sz="3200" dirty="0">
                <a:solidFill>
                  <a:srgbClr val="55379B"/>
                </a:solidFill>
                <a:latin typeface="Arial"/>
                <a:ea typeface="MS PGothic" pitchFamily="34" charset="-128"/>
                <a:cs typeface="Arial" pitchFamily="34" charset="0"/>
              </a:rPr>
              <a:t>BT Connect</a:t>
            </a:r>
            <a:r>
              <a:rPr lang="en-GB" dirty="0">
                <a:solidFill>
                  <a:srgbClr val="7030A0"/>
                </a:solidFill>
                <a:latin typeface="Arial"/>
                <a:ea typeface="MS PGothic" pitchFamily="34" charset="-128"/>
                <a:cs typeface="Arial" pitchFamily="34" charset="0"/>
              </a:rPr>
              <a:t/>
            </a:r>
            <a:br>
              <a:rPr lang="en-GB" dirty="0">
                <a:solidFill>
                  <a:srgbClr val="7030A0"/>
                </a:solidFill>
                <a:latin typeface="Arial"/>
                <a:ea typeface="MS PGothic" pitchFamily="34" charset="-128"/>
                <a:cs typeface="Arial" pitchFamily="34" charset="0"/>
              </a:rPr>
            </a:br>
            <a:r>
              <a:rPr lang="en-GB" sz="1800" dirty="0">
                <a:solidFill>
                  <a:srgbClr val="000000"/>
                </a:solidFill>
                <a:latin typeface="Arial"/>
                <a:ea typeface="MS PGothic" pitchFamily="34" charset="-128"/>
                <a:cs typeface="Arial" pitchFamily="34" charset="0"/>
              </a:rPr>
              <a:t>Networks that think</a:t>
            </a:r>
            <a:endParaRPr lang="en-GB" dirty="0">
              <a:solidFill>
                <a:srgbClr val="000000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4" name="Picture 6" descr="BT_mark_4col_pos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6405" y="614998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61275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725" y="1660525"/>
            <a:ext cx="4286250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3625290" y="5732468"/>
            <a:ext cx="1906126" cy="30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58" tIns="45680" rIns="91358" bIns="45680">
            <a:spAutoFit/>
          </a:bodyPr>
          <a:lstStyle/>
          <a:p>
            <a:pPr algn="ctr"/>
            <a:r>
              <a:rPr lang="en-US" sz="1400" dirty="0">
                <a:solidFill>
                  <a:srgbClr val="BFBFBF"/>
                </a:solidFill>
                <a:latin typeface="Arial"/>
                <a:ea typeface="MS PGothic" pitchFamily="34" charset="-128"/>
                <a:cs typeface="Arial" pitchFamily="34" charset="0"/>
                <a:hlinkClick r:id="rId3"/>
              </a:rPr>
              <a:t>bt.com/globalservices</a:t>
            </a:r>
            <a:endParaRPr lang="en-US" sz="1400" dirty="0">
              <a:solidFill>
                <a:srgbClr val="BFBFB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9795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5692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5692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929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4" indent="0">
              <a:buNone/>
              <a:defRPr sz="2000" b="1"/>
            </a:lvl2pPr>
            <a:lvl3pPr marL="914110" indent="0">
              <a:buNone/>
              <a:defRPr sz="1800" b="1"/>
            </a:lvl3pPr>
            <a:lvl4pPr marL="1371162" indent="0">
              <a:buNone/>
              <a:defRPr sz="1600" b="1"/>
            </a:lvl4pPr>
            <a:lvl5pPr marL="1828215" indent="0">
              <a:buNone/>
              <a:defRPr sz="1600" b="1"/>
            </a:lvl5pPr>
            <a:lvl6pPr marL="2285265" indent="0">
              <a:buNone/>
              <a:defRPr sz="1600" b="1"/>
            </a:lvl6pPr>
            <a:lvl7pPr marL="2742323" indent="0">
              <a:buNone/>
              <a:defRPr sz="1600" b="1"/>
            </a:lvl7pPr>
            <a:lvl8pPr marL="3199375" indent="0">
              <a:buNone/>
              <a:defRPr sz="1600" b="1"/>
            </a:lvl8pPr>
            <a:lvl9pPr marL="365643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1842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4" indent="0">
              <a:buNone/>
              <a:defRPr sz="2000" b="1"/>
            </a:lvl2pPr>
            <a:lvl3pPr marL="914110" indent="0">
              <a:buNone/>
              <a:defRPr sz="1800" b="1"/>
            </a:lvl3pPr>
            <a:lvl4pPr marL="1371162" indent="0">
              <a:buNone/>
              <a:defRPr sz="1600" b="1"/>
            </a:lvl4pPr>
            <a:lvl5pPr marL="1828215" indent="0">
              <a:buNone/>
              <a:defRPr sz="1600" b="1"/>
            </a:lvl5pPr>
            <a:lvl6pPr marL="2285265" indent="0">
              <a:buNone/>
              <a:defRPr sz="1600" b="1"/>
            </a:lvl6pPr>
            <a:lvl7pPr marL="2742323" indent="0">
              <a:buNone/>
              <a:defRPr sz="1600" b="1"/>
            </a:lvl7pPr>
            <a:lvl8pPr marL="3199375" indent="0">
              <a:buNone/>
              <a:defRPr sz="1600" b="1"/>
            </a:lvl8pPr>
            <a:lvl9pPr marL="365643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1842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4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668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04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1210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58196"/>
          </a:xfrm>
        </p:spPr>
        <p:txBody>
          <a:bodyPr/>
          <a:lstStyle>
            <a:lvl1pPr marL="0" indent="0">
              <a:buNone/>
              <a:defRPr sz="1400"/>
            </a:lvl1pPr>
            <a:lvl2pPr marL="457054" indent="0">
              <a:buNone/>
              <a:defRPr sz="1200"/>
            </a:lvl2pPr>
            <a:lvl3pPr marL="914110" indent="0">
              <a:buNone/>
              <a:defRPr sz="1000"/>
            </a:lvl3pPr>
            <a:lvl4pPr marL="1371162" indent="0">
              <a:buNone/>
              <a:defRPr sz="900"/>
            </a:lvl4pPr>
            <a:lvl5pPr marL="1828215" indent="0">
              <a:buNone/>
              <a:defRPr sz="900"/>
            </a:lvl5pPr>
            <a:lvl6pPr marL="2285265" indent="0">
              <a:buNone/>
              <a:defRPr sz="900"/>
            </a:lvl6pPr>
            <a:lvl7pPr marL="2742323" indent="0">
              <a:buNone/>
              <a:defRPr sz="900"/>
            </a:lvl7pPr>
            <a:lvl8pPr marL="3199375" indent="0">
              <a:buNone/>
              <a:defRPr sz="900"/>
            </a:lvl8pPr>
            <a:lvl9pPr marL="365643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39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7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8" tIns="45680" rIns="91358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49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8" tIns="45680" rIns="91358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0" y="6669360"/>
            <a:ext cx="9144000" cy="199758"/>
            <a:chOff x="0" y="6525344"/>
            <a:chExt cx="9144000" cy="343774"/>
          </a:xfrm>
        </p:grpSpPr>
        <p:pic>
          <p:nvPicPr>
            <p:cNvPr id="1026" name="Picture 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525344"/>
              <a:ext cx="9144000" cy="343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 userDrawn="1"/>
          </p:nvSpPr>
          <p:spPr bwMode="auto">
            <a:xfrm>
              <a:off x="7596336" y="6525344"/>
              <a:ext cx="1547664" cy="332656"/>
            </a:xfrm>
            <a:prstGeom prst="rect">
              <a:avLst/>
            </a:prstGeom>
            <a:solidFill>
              <a:srgbClr val="00006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  <p:sp>
          <p:nvSpPr>
            <p:cNvPr id="10" name="Right Triangle 9"/>
            <p:cNvSpPr/>
            <p:nvPr userDrawn="1"/>
          </p:nvSpPr>
          <p:spPr bwMode="auto">
            <a:xfrm rot="16200000">
              <a:off x="7141976" y="6403640"/>
              <a:ext cx="332656" cy="576064"/>
            </a:xfrm>
            <a:prstGeom prst="rtTriangle">
              <a:avLst/>
            </a:prstGeom>
            <a:solidFill>
              <a:srgbClr val="00006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584DF-72BF-4320-A40D-0DA0D626F548}" type="slidenum">
              <a:rPr lang="en-GB" smtClean="0"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5pPr>
      <a:lvl6pPr marL="457054" algn="l" rtl="0" fontAlgn="base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6pPr>
      <a:lvl7pPr marL="914110" algn="l" rtl="0" fontAlgn="base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7pPr>
      <a:lvl8pPr marL="1371162" algn="l" rtl="0" fontAlgn="base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8pPr>
      <a:lvl9pPr marL="1828215" algn="l" rtl="0" fontAlgn="base">
        <a:spcBef>
          <a:spcPct val="0"/>
        </a:spcBef>
        <a:spcAft>
          <a:spcPct val="0"/>
        </a:spcAft>
        <a:defRPr sz="2800">
          <a:solidFill>
            <a:srgbClr val="64379B"/>
          </a:solidFill>
          <a:latin typeface="Arial" charset="0"/>
          <a:ea typeface="ＭＳ Ｐゴシック" pitchFamily="34" charset="-128"/>
        </a:defRPr>
      </a:lvl9pPr>
    </p:titleStyle>
    <p:bodyStyle>
      <a:lvl1pPr marL="342790" indent="-34279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715" indent="-285658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1142635" indent="-228526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9688" indent="-228526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743" indent="-228526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513795" indent="-228526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970850" indent="-228526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427902" indent="-228526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884956" indent="-228526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4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2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6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3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7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BT_mark_4col_pos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800" y="563563"/>
            <a:ext cx="7296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8" tIns="45680" rIns="91358" bIns="4568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3564" y="1363666"/>
            <a:ext cx="7772400" cy="123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58" tIns="45680" rIns="91358" bIns="4568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332543"/>
            <a:ext cx="9144000" cy="528637"/>
          </a:xfrm>
          <a:prstGeom prst="rect">
            <a:avLst/>
          </a:prstGeom>
          <a:gradFill rotWithShape="1">
            <a:gsLst>
              <a:gs pos="0">
                <a:srgbClr val="404040">
                  <a:shade val="51000"/>
                  <a:satMod val="130000"/>
                </a:srgbClr>
              </a:gs>
              <a:gs pos="80000">
                <a:srgbClr val="404040">
                  <a:shade val="93000"/>
                  <a:satMod val="130000"/>
                </a:srgbClr>
              </a:gs>
              <a:gs pos="100000">
                <a:srgbClr val="40404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0404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054" name="Picture 3" descr="T:\Asset libraries\Icons\BT Portfolio family icons\BT Assure\Pngs\bt assure_white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6376988"/>
            <a:ext cx="452438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Box 12"/>
          <p:cNvSpPr txBox="1">
            <a:spLocks noChangeArrowheads="1"/>
          </p:cNvSpPr>
          <p:nvPr/>
        </p:nvSpPr>
        <p:spPr bwMode="auto">
          <a:xfrm>
            <a:off x="1014413" y="6457949"/>
            <a:ext cx="3743325" cy="27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rgbClr val="FFFFFF"/>
                </a:solidFill>
              </a:rPr>
              <a:t>BT Connect. Networks that think</a:t>
            </a:r>
          </a:p>
        </p:txBody>
      </p:sp>
      <p:sp>
        <p:nvSpPr>
          <p:cNvPr id="2056" name="TextBox 7"/>
          <p:cNvSpPr txBox="1">
            <a:spLocks noChangeArrowheads="1"/>
          </p:cNvSpPr>
          <p:nvPr/>
        </p:nvSpPr>
        <p:spPr bwMode="auto">
          <a:xfrm>
            <a:off x="8686800" y="6477003"/>
            <a:ext cx="457200" cy="26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8" tIns="45680" rIns="91358" bIns="4568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86B6FF9-593B-4442-A99A-885558457957}" type="slidenum">
              <a:rPr lang="en-GB" altLang="en-US" sz="1100">
                <a:solidFill>
                  <a:srgbClr val="A6A6A6"/>
                </a:solidFill>
              </a:rPr>
              <a:pPr eaLnBrk="1" hangingPunct="1"/>
              <a:t>‹#›</a:t>
            </a:fld>
            <a:endParaRPr lang="en-GB" altLang="en-US" sz="1100" dirty="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  <p:sldLayoutId id="2147483860" r:id="rId13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5pPr>
      <a:lvl6pPr marL="457054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6pPr>
      <a:lvl7pPr marL="914110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7pPr>
      <a:lvl8pPr marL="1371162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8pPr>
      <a:lvl9pPr marL="1828215"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9pPr>
    </p:titleStyle>
    <p:bodyStyle>
      <a:lvl1pPr marL="266615" indent="-266615" algn="l" rtl="0" eaLnBrk="0" fontAlgn="base" hangingPunct="0">
        <a:spcBef>
          <a:spcPct val="20000"/>
        </a:spcBef>
        <a:spcAft>
          <a:spcPct val="30000"/>
        </a:spcAft>
        <a:buSzPct val="110000"/>
        <a:buFont typeface="Times" pitchFamily="18" charset="0"/>
        <a:buChar char="•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720495" indent="-274550" algn="l" rtl="0" eaLnBrk="0" fontAlgn="base" hangingPunct="0">
        <a:spcBef>
          <a:spcPct val="20000"/>
        </a:spcBef>
        <a:spcAft>
          <a:spcPct val="30000"/>
        </a:spcAft>
        <a:buSzPct val="115000"/>
        <a:buFont typeface="Times" pitchFamily="18" charset="0"/>
        <a:buChar char="–"/>
        <a:defRPr sz="1400">
          <a:solidFill>
            <a:srgbClr val="000000"/>
          </a:solidFill>
          <a:latin typeface="+mn-lt"/>
        </a:defRPr>
      </a:lvl2pPr>
      <a:lvl3pPr marL="1172788" indent="-272962" algn="l" rtl="0" eaLnBrk="0" fontAlgn="base" hangingPunct="0">
        <a:spcBef>
          <a:spcPct val="20000"/>
        </a:spcBef>
        <a:spcAft>
          <a:spcPct val="30000"/>
        </a:spcAft>
        <a:buSzPct val="115000"/>
        <a:buFont typeface="Times" pitchFamily="18" charset="0"/>
        <a:buChar char="–"/>
        <a:defRPr sz="1200">
          <a:solidFill>
            <a:srgbClr val="000000"/>
          </a:solidFill>
          <a:latin typeface="+mn-lt"/>
        </a:defRPr>
      </a:lvl3pPr>
      <a:lvl4pPr marL="1531448" indent="-179331" algn="l" rtl="0" eaLnBrk="0" fontAlgn="base" hangingPunct="0">
        <a:spcBef>
          <a:spcPct val="20000"/>
        </a:spcBef>
        <a:spcAft>
          <a:spcPct val="30000"/>
        </a:spcAft>
        <a:buSzPct val="115000"/>
        <a:buFont typeface="Times" pitchFamily="18" charset="0"/>
        <a:buChar char="–"/>
        <a:defRPr sz="1200">
          <a:solidFill>
            <a:srgbClr val="000000"/>
          </a:solidFill>
          <a:latin typeface="+mn-lt"/>
        </a:defRPr>
      </a:lvl4pPr>
      <a:lvl5pPr marL="2056743" indent="-228526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rgbClr val="4D4D4D"/>
          </a:solidFill>
          <a:latin typeface="+mn-lt"/>
        </a:defRPr>
      </a:lvl5pPr>
      <a:lvl6pPr marL="2513795" indent="-228526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rgbClr val="4D4D4D"/>
          </a:solidFill>
          <a:latin typeface="+mn-lt"/>
        </a:defRPr>
      </a:lvl6pPr>
      <a:lvl7pPr marL="2970850" indent="-228526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rgbClr val="4D4D4D"/>
          </a:solidFill>
          <a:latin typeface="+mn-lt"/>
        </a:defRPr>
      </a:lvl7pPr>
      <a:lvl8pPr marL="3427902" indent="-228526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rgbClr val="4D4D4D"/>
          </a:solidFill>
          <a:latin typeface="+mn-lt"/>
        </a:defRPr>
      </a:lvl8pPr>
      <a:lvl9pPr marL="3884956" indent="-228526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4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2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6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3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7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T_mark_4col_pos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800" y="563563"/>
            <a:ext cx="729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8" tIns="45680" rIns="91358" bIns="4568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3564" y="1363666"/>
            <a:ext cx="7772400" cy="123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8" tIns="45680" rIns="91358" bIns="4568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</p:txBody>
      </p:sp>
      <p:sp>
        <p:nvSpPr>
          <p:cNvPr id="5" name="Rectangle 4"/>
          <p:cNvSpPr/>
          <p:nvPr/>
        </p:nvSpPr>
        <p:spPr bwMode="invGray">
          <a:xfrm>
            <a:off x="0" y="6332543"/>
            <a:ext cx="9144000" cy="528637"/>
          </a:xfrm>
          <a:prstGeom prst="rect">
            <a:avLst/>
          </a:prstGeom>
          <a:solidFill>
            <a:srgbClr val="19113B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  <a:ea typeface="+mn-ea"/>
            </a:endParaRPr>
          </a:p>
        </p:txBody>
      </p:sp>
      <p:pic>
        <p:nvPicPr>
          <p:cNvPr id="1030" name="Picture 3" descr="T:\Asset libraries\Icons\BT Portfolio family icons\BT Assure\Pngs\bt assure_white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invGray">
          <a:xfrm>
            <a:off x="590550" y="6376988"/>
            <a:ext cx="452438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12"/>
          <p:cNvSpPr txBox="1">
            <a:spLocks noChangeArrowheads="1"/>
          </p:cNvSpPr>
          <p:nvPr/>
        </p:nvSpPr>
        <p:spPr bwMode="invGray">
          <a:xfrm>
            <a:off x="1014413" y="6457949"/>
            <a:ext cx="3743325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r>
              <a:rPr lang="en-GB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Connect. Networks that think</a:t>
            </a:r>
          </a:p>
        </p:txBody>
      </p:sp>
      <p:sp>
        <p:nvSpPr>
          <p:cNvPr id="1032" name="TextBox 7"/>
          <p:cNvSpPr txBox="1">
            <a:spLocks noChangeArrowheads="1"/>
          </p:cNvSpPr>
          <p:nvPr/>
        </p:nvSpPr>
        <p:spPr bwMode="invGray">
          <a:xfrm>
            <a:off x="8686800" y="6477003"/>
            <a:ext cx="457200" cy="26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fld id="{3D1DD27F-9259-4342-B346-4973C0CAE6BD}" type="slidenum">
              <a:rPr lang="en-GB" sz="1100">
                <a:solidFill>
                  <a:srgbClr val="A6A6A6"/>
                </a:solidFill>
                <a:latin typeface="Arial"/>
                <a:ea typeface="MS PGothic" pitchFamily="34" charset="-128"/>
                <a:cs typeface="Arial" pitchFamily="34" charset="0"/>
              </a:rPr>
              <a:pPr/>
              <a:t>‹#›</a:t>
            </a:fld>
            <a:endParaRPr lang="en-GB" sz="1100" dirty="0">
              <a:solidFill>
                <a:srgbClr val="A6A6A6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577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5pPr>
      <a:lvl6pPr marL="457054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6pPr>
      <a:lvl7pPr marL="914110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7pPr>
      <a:lvl8pPr marL="1371162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8pPr>
      <a:lvl9pPr marL="1828215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9pPr>
    </p:titleStyle>
    <p:bodyStyle>
      <a:lvl1pPr marL="266615" indent="-266615" algn="l" rtl="0" eaLnBrk="1" fontAlgn="base" hangingPunct="1">
        <a:spcBef>
          <a:spcPct val="20000"/>
        </a:spcBef>
        <a:spcAft>
          <a:spcPct val="30000"/>
        </a:spcAft>
        <a:buSzPct val="110000"/>
        <a:buFont typeface="Times" pitchFamily="18" charset="0"/>
        <a:buChar char="•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720495" indent="-274550" algn="l" rtl="0" eaLnBrk="1" fontAlgn="base" hangingPunct="1">
        <a:spcBef>
          <a:spcPct val="20000"/>
        </a:spcBef>
        <a:spcAft>
          <a:spcPct val="30000"/>
        </a:spcAft>
        <a:buSzPct val="115000"/>
        <a:buFont typeface="+mn-lt"/>
        <a:buChar char="•"/>
        <a:defRPr sz="1400">
          <a:solidFill>
            <a:srgbClr val="000000"/>
          </a:solidFill>
          <a:latin typeface="+mn-lt"/>
        </a:defRPr>
      </a:lvl2pPr>
      <a:lvl3pPr marL="1172788" indent="-272962" algn="l" rtl="0" eaLnBrk="1" fontAlgn="base" hangingPunct="1">
        <a:spcBef>
          <a:spcPct val="20000"/>
        </a:spcBef>
        <a:spcAft>
          <a:spcPct val="30000"/>
        </a:spcAft>
        <a:buSzPct val="115000"/>
        <a:buFont typeface="+mn-lt"/>
        <a:buChar char="•"/>
        <a:defRPr sz="1200">
          <a:solidFill>
            <a:srgbClr val="000000"/>
          </a:solidFill>
          <a:latin typeface="+mn-lt"/>
        </a:defRPr>
      </a:lvl3pPr>
      <a:lvl4pPr marL="1531448" indent="-179331" algn="l" rtl="0" eaLnBrk="1" fontAlgn="base" hangingPunct="1">
        <a:spcBef>
          <a:spcPct val="20000"/>
        </a:spcBef>
        <a:spcAft>
          <a:spcPct val="30000"/>
        </a:spcAft>
        <a:buSzPct val="115000"/>
        <a:buFont typeface="+mn-lt"/>
        <a:buChar char="•"/>
        <a:defRPr sz="1200">
          <a:solidFill>
            <a:srgbClr val="000000"/>
          </a:solidFill>
          <a:latin typeface="+mn-lt"/>
        </a:defRPr>
      </a:lvl4pPr>
      <a:lvl5pPr marL="2056743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5pPr>
      <a:lvl6pPr marL="2513795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6pPr>
      <a:lvl7pPr marL="2970850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7pPr>
      <a:lvl8pPr marL="3427902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8pPr>
      <a:lvl9pPr marL="3884956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4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2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6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3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7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BT_mark_4col_pos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26405" y="149230"/>
            <a:ext cx="8731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8800" y="563563"/>
            <a:ext cx="729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8" tIns="45680" rIns="91358" bIns="4568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3564" y="1363666"/>
            <a:ext cx="7772400" cy="123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58" tIns="45680" rIns="91358" bIns="4568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</p:txBody>
      </p:sp>
      <p:sp>
        <p:nvSpPr>
          <p:cNvPr id="5" name="Rectangle 4"/>
          <p:cNvSpPr/>
          <p:nvPr/>
        </p:nvSpPr>
        <p:spPr bwMode="invGray">
          <a:xfrm>
            <a:off x="0" y="6332543"/>
            <a:ext cx="9144000" cy="528637"/>
          </a:xfrm>
          <a:prstGeom prst="rect">
            <a:avLst/>
          </a:prstGeom>
          <a:solidFill>
            <a:srgbClr val="19113B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358" tIns="45680" rIns="91358" bIns="456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030" name="Picture 3" descr="T:\Asset libraries\Icons\BT Portfolio family icons\BT Assure\Pngs\bt assure_white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invGray">
          <a:xfrm>
            <a:off x="590550" y="6376988"/>
            <a:ext cx="452438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12"/>
          <p:cNvSpPr txBox="1">
            <a:spLocks noChangeArrowheads="1"/>
          </p:cNvSpPr>
          <p:nvPr/>
        </p:nvSpPr>
        <p:spPr bwMode="invGray">
          <a:xfrm>
            <a:off x="1014413" y="6457949"/>
            <a:ext cx="3743325" cy="2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r>
              <a:rPr lang="en-GB" sz="1200" dirty="0">
                <a:solidFill>
                  <a:srgbClr val="FFFFFF"/>
                </a:solidFill>
                <a:latin typeface="Arial"/>
                <a:ea typeface="MS PGothic" pitchFamily="34" charset="-128"/>
                <a:cs typeface="Arial" pitchFamily="34" charset="0"/>
              </a:rPr>
              <a:t>BT Connect. Networks that think</a:t>
            </a:r>
          </a:p>
        </p:txBody>
      </p:sp>
      <p:sp>
        <p:nvSpPr>
          <p:cNvPr id="1032" name="TextBox 7"/>
          <p:cNvSpPr txBox="1">
            <a:spLocks noChangeArrowheads="1"/>
          </p:cNvSpPr>
          <p:nvPr/>
        </p:nvSpPr>
        <p:spPr bwMode="invGray">
          <a:xfrm>
            <a:off x="8686800" y="6477003"/>
            <a:ext cx="457200" cy="26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fld id="{3D1DD27F-9259-4342-B346-4973C0CAE6BD}" type="slidenum">
              <a:rPr lang="en-GB" sz="1100">
                <a:solidFill>
                  <a:srgbClr val="A6A6A6"/>
                </a:solidFill>
                <a:latin typeface="Arial"/>
                <a:ea typeface="MS PGothic" pitchFamily="34" charset="-128"/>
                <a:cs typeface="Arial" pitchFamily="34" charset="0"/>
              </a:rPr>
              <a:pPr/>
              <a:t>‹#›</a:t>
            </a:fld>
            <a:endParaRPr lang="en-GB" sz="1100" dirty="0">
              <a:solidFill>
                <a:srgbClr val="A6A6A6"/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86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55379B"/>
          </a:solidFill>
          <a:latin typeface="Arial" pitchFamily="34" charset="0"/>
        </a:defRPr>
      </a:lvl5pPr>
      <a:lvl6pPr marL="457054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6pPr>
      <a:lvl7pPr marL="914110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7pPr>
      <a:lvl8pPr marL="1371162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8pPr>
      <a:lvl9pPr marL="1828215" algn="l" rtl="0" eaLnBrk="1" fontAlgn="base" hangingPunct="1">
        <a:spcBef>
          <a:spcPct val="0"/>
        </a:spcBef>
        <a:spcAft>
          <a:spcPct val="0"/>
        </a:spcAft>
        <a:defRPr sz="2000">
          <a:solidFill>
            <a:srgbClr val="00528E"/>
          </a:solidFill>
          <a:latin typeface="Arial" pitchFamily="34" charset="0"/>
        </a:defRPr>
      </a:lvl9pPr>
    </p:titleStyle>
    <p:bodyStyle>
      <a:lvl1pPr marL="266615" indent="-266615" algn="l" rtl="0" eaLnBrk="1" fontAlgn="base" hangingPunct="1">
        <a:spcBef>
          <a:spcPct val="20000"/>
        </a:spcBef>
        <a:spcAft>
          <a:spcPct val="30000"/>
        </a:spcAft>
        <a:buSzPct val="110000"/>
        <a:buFont typeface="Times" pitchFamily="18" charset="0"/>
        <a:buChar char="•"/>
        <a:defRPr sz="1600">
          <a:solidFill>
            <a:srgbClr val="000000"/>
          </a:solidFill>
          <a:latin typeface="+mn-lt"/>
          <a:ea typeface="+mn-ea"/>
          <a:cs typeface="+mn-cs"/>
        </a:defRPr>
      </a:lvl1pPr>
      <a:lvl2pPr marL="720495" indent="-274550" algn="l" rtl="0" eaLnBrk="1" fontAlgn="base" hangingPunct="1">
        <a:spcBef>
          <a:spcPct val="20000"/>
        </a:spcBef>
        <a:spcAft>
          <a:spcPct val="30000"/>
        </a:spcAft>
        <a:buSzPct val="115000"/>
        <a:buFont typeface="+mn-lt"/>
        <a:buChar char="•"/>
        <a:defRPr sz="1400">
          <a:solidFill>
            <a:srgbClr val="000000"/>
          </a:solidFill>
          <a:latin typeface="+mn-lt"/>
        </a:defRPr>
      </a:lvl2pPr>
      <a:lvl3pPr marL="1172788" indent="-272962" algn="l" rtl="0" eaLnBrk="1" fontAlgn="base" hangingPunct="1">
        <a:spcBef>
          <a:spcPct val="20000"/>
        </a:spcBef>
        <a:spcAft>
          <a:spcPct val="30000"/>
        </a:spcAft>
        <a:buSzPct val="115000"/>
        <a:buFont typeface="+mn-lt"/>
        <a:buChar char="•"/>
        <a:defRPr sz="1200">
          <a:solidFill>
            <a:srgbClr val="000000"/>
          </a:solidFill>
          <a:latin typeface="+mn-lt"/>
        </a:defRPr>
      </a:lvl3pPr>
      <a:lvl4pPr marL="1531448" indent="-179331" algn="l" rtl="0" eaLnBrk="1" fontAlgn="base" hangingPunct="1">
        <a:spcBef>
          <a:spcPct val="20000"/>
        </a:spcBef>
        <a:spcAft>
          <a:spcPct val="30000"/>
        </a:spcAft>
        <a:buSzPct val="115000"/>
        <a:buFont typeface="+mn-lt"/>
        <a:buChar char="•"/>
        <a:defRPr sz="1200">
          <a:solidFill>
            <a:srgbClr val="000000"/>
          </a:solidFill>
          <a:latin typeface="+mn-lt"/>
        </a:defRPr>
      </a:lvl4pPr>
      <a:lvl5pPr marL="2056743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5pPr>
      <a:lvl6pPr marL="2513795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6pPr>
      <a:lvl7pPr marL="2970850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7pPr>
      <a:lvl8pPr marL="3427902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8pPr>
      <a:lvl9pPr marL="3884956" indent="-228526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4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2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6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3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7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aul.veitch@bt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onata-nfv.eu/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18.pn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12" Type="http://schemas.openxmlformats.org/officeDocument/2006/relationships/image" Target="../media/image37.jpe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jp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18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jp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4653136"/>
            <a:ext cx="8640960" cy="688975"/>
          </a:xfrm>
        </p:spPr>
        <p:txBody>
          <a:bodyPr/>
          <a:lstStyle/>
          <a:p>
            <a:pPr eaLnBrk="1" hangingPunct="1"/>
            <a:r>
              <a:rPr lang="en-GB" dirty="0"/>
              <a:t>The </a:t>
            </a:r>
            <a:r>
              <a:rPr lang="en-GB" dirty="0" smtClean="0"/>
              <a:t>Role </a:t>
            </a:r>
            <a:r>
              <a:rPr lang="en-GB" dirty="0"/>
              <a:t>of Software Networks in 5G</a:t>
            </a:r>
            <a:endParaRPr lang="en-US" altLang="en-US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5445224"/>
            <a:ext cx="8352928" cy="838200"/>
          </a:xfrm>
        </p:spPr>
        <p:txBody>
          <a:bodyPr/>
          <a:lstStyle/>
          <a:p>
            <a:pPr eaLnBrk="1" hangingPunct="1"/>
            <a:endParaRPr lang="en-US" altLang="en-US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</a:rPr>
              <a:t>Panel Session- EUCNC 2016</a:t>
            </a:r>
          </a:p>
          <a:p>
            <a:pPr eaLnBrk="1" hangingPunct="1"/>
            <a:endParaRPr lang="en-US" altLang="en-US" b="1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hlinkClick r:id="rId3"/>
              </a:rPr>
              <a:t>paul.veitch@bt.com</a:t>
            </a:r>
            <a:endParaRPr lang="en-US" altLang="en-US" b="1" dirty="0" smtClean="0">
              <a:solidFill>
                <a:schemeClr val="tx1"/>
              </a:solidFill>
            </a:endParaRPr>
          </a:p>
          <a:p>
            <a:pPr eaLnBrk="1" hangingPunct="1"/>
            <a:endParaRPr lang="en-US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5" name="Slide Number Placeholder 6"/>
          <p:cNvSpPr txBox="1">
            <a:spLocks noGrp="1"/>
          </p:cNvSpPr>
          <p:nvPr/>
        </p:nvSpPr>
        <p:spPr bwMode="auto">
          <a:xfrm>
            <a:off x="7716838" y="6301234"/>
            <a:ext cx="14271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86361C08-8B6A-4E51-8336-918EB476F412}" type="slidenum">
              <a:rPr lang="en-GB" sz="1000">
                <a:solidFill>
                  <a:srgbClr val="000000"/>
                </a:solidFill>
              </a:rPr>
              <a:pPr algn="r" eaLnBrk="0" hangingPunct="0"/>
              <a:t>1</a:t>
            </a:fld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1040" y="4859715"/>
            <a:ext cx="1223448" cy="35591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 bwMode="auto">
          <a:xfrm>
            <a:off x="3851920" y="5635005"/>
            <a:ext cx="4032448" cy="8382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900" b="1" i="1" dirty="0"/>
              <a:t>This work has been performed in the framework of the SONATA project, funded by the European Commission under Grant number 671517 through the Horizon 2020 and 5G-PPP programmes. The authors would like to acknowledge the contributions of their colleagues of the SONATA partner consortium (</a:t>
            </a:r>
            <a:r>
              <a:rPr lang="en-GB" sz="900" b="1" i="1" dirty="0">
                <a:hlinkClick r:id="rId5"/>
              </a:rPr>
              <a:t>www.sonata-nfv.eu</a:t>
            </a:r>
            <a:r>
              <a:rPr lang="en-GB" sz="900" b="1" i="1" dirty="0"/>
              <a:t>).</a:t>
            </a:r>
            <a:endParaRPr lang="en-GB" sz="9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84984" y="121797"/>
            <a:ext cx="7772400" cy="990600"/>
          </a:xfrm>
        </p:spPr>
        <p:txBody>
          <a:bodyPr/>
          <a:lstStyle/>
          <a:p>
            <a:pPr eaLnBrk="1" hangingPunct="1"/>
            <a:r>
              <a:rPr lang="en-GB" sz="1600" b="1" dirty="0" smtClean="0">
                <a:solidFill>
                  <a:srgbClr val="7030A0"/>
                </a:solidFill>
              </a:rPr>
              <a:t>Q1. Would </a:t>
            </a:r>
            <a:r>
              <a:rPr lang="en-GB" sz="1600" b="1" dirty="0">
                <a:solidFill>
                  <a:srgbClr val="7030A0"/>
                </a:solidFill>
              </a:rPr>
              <a:t>5G requirements be achieved without an extensive use of Software Networks?</a:t>
            </a:r>
            <a:endParaRPr lang="en-GB" altLang="en-US" sz="1600" dirty="0" smtClean="0">
              <a:solidFill>
                <a:srgbClr val="7030A0"/>
              </a:solidFill>
            </a:endParaRPr>
          </a:p>
        </p:txBody>
      </p:sp>
      <p:pic>
        <p:nvPicPr>
          <p:cNvPr id="5" name="Picture 7" descr="logo wh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 r="23984" b="16364"/>
          <a:stretch>
            <a:fillRect/>
          </a:stretch>
        </p:blipFill>
        <p:spPr bwMode="auto">
          <a:xfrm>
            <a:off x="8405812" y="0"/>
            <a:ext cx="738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6"/>
          <p:cNvSpPr txBox="1">
            <a:spLocks noGrp="1"/>
          </p:cNvSpPr>
          <p:nvPr/>
        </p:nvSpPr>
        <p:spPr bwMode="auto">
          <a:xfrm>
            <a:off x="7716838" y="6301234"/>
            <a:ext cx="14271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lang="en-GB" sz="1000" dirty="0" smtClean="0">
                <a:solidFill>
                  <a:srgbClr val="000000"/>
                </a:solidFill>
              </a:rPr>
              <a:t>2</a:t>
            </a:r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15" name="Picture 2" descr="T:\Templates and style guides\BT PowerPoint style 2011\large boxes thin lids-4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197" y="606503"/>
            <a:ext cx="8640960" cy="5901106"/>
          </a:xfrm>
          <a:prstGeom prst="rect">
            <a:avLst/>
          </a:prstGeom>
          <a:noFill/>
        </p:spPr>
      </p:pic>
      <p:sp>
        <p:nvSpPr>
          <p:cNvPr id="16" name="Rounded Rectangle 15"/>
          <p:cNvSpPr/>
          <p:nvPr/>
        </p:nvSpPr>
        <p:spPr bwMode="blackWhite">
          <a:xfrm>
            <a:off x="328891" y="969531"/>
            <a:ext cx="296118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rgbClr val="FFFFFF"/>
                </a:solidFill>
              </a:rPr>
              <a:t>What do NFV &amp; SDN Offer ? </a:t>
            </a:r>
            <a:endParaRPr lang="en-GB" sz="1400" b="1" dirty="0">
              <a:solidFill>
                <a:srgbClr val="FFFFFF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gray">
          <a:xfrm>
            <a:off x="544915" y="1597102"/>
            <a:ext cx="7866260" cy="4843122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>
                <a:ea typeface="MS PGothic" pitchFamily="34" charset="-128"/>
              </a:rPr>
              <a:t>NFV and SDN </a:t>
            </a:r>
            <a:r>
              <a:rPr lang="en-GB" sz="1400" dirty="0" smtClean="0"/>
              <a:t>enable optimisations and </a:t>
            </a:r>
            <a:br>
              <a:rPr lang="en-GB" sz="1400" dirty="0" smtClean="0"/>
            </a:br>
            <a:r>
              <a:rPr lang="en-GB" sz="1400" dirty="0" smtClean="0"/>
              <a:t>enhanced service agility: 5G requirements </a:t>
            </a:r>
            <a:br>
              <a:rPr lang="en-GB" sz="1400" dirty="0" smtClean="0"/>
            </a:br>
            <a:r>
              <a:rPr lang="en-GB" sz="1400" dirty="0" smtClean="0"/>
              <a:t>can </a:t>
            </a:r>
            <a:r>
              <a:rPr lang="en-GB" sz="1400" dirty="0"/>
              <a:t>be met without </a:t>
            </a:r>
            <a:r>
              <a:rPr lang="en-GB" sz="1400" dirty="0" smtClean="0"/>
              <a:t>NFV/SDN, but the </a:t>
            </a:r>
            <a:br>
              <a:rPr lang="en-GB" sz="1400" dirty="0" smtClean="0"/>
            </a:br>
            <a:r>
              <a:rPr lang="en-GB" sz="1400" dirty="0" smtClean="0"/>
              <a:t>penalty will be higher costs and reduced </a:t>
            </a:r>
            <a:br>
              <a:rPr lang="en-GB" sz="1400" dirty="0" smtClean="0"/>
            </a:br>
            <a:r>
              <a:rPr lang="en-GB" sz="1400" dirty="0" smtClean="0"/>
              <a:t>flexibility.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Although </a:t>
            </a:r>
            <a:r>
              <a:rPr lang="en-GB" sz="1400" dirty="0"/>
              <a:t>NFV/SDN has </a:t>
            </a:r>
            <a:r>
              <a:rPr lang="en-GB" sz="1400" i="1" u="sng" dirty="0"/>
              <a:t>potential t</a:t>
            </a:r>
            <a:r>
              <a:rPr lang="en-GB" sz="1400" dirty="0"/>
              <a:t>o play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end-to-end </a:t>
            </a:r>
            <a:r>
              <a:rPr lang="en-GB" sz="1400" dirty="0"/>
              <a:t>role in 5G </a:t>
            </a:r>
            <a:r>
              <a:rPr lang="en-GB" sz="1400" dirty="0" smtClean="0"/>
              <a:t>implementations</a:t>
            </a:r>
            <a:r>
              <a:rPr lang="en-GB" sz="1400" dirty="0"/>
              <a:t>*,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some </a:t>
            </a:r>
            <a:r>
              <a:rPr lang="en-GB" sz="1400" dirty="0"/>
              <a:t>parts of 5G may not </a:t>
            </a:r>
            <a:r>
              <a:rPr lang="en-GB" sz="1400" i="1" dirty="0"/>
              <a:t>initially</a:t>
            </a:r>
            <a:r>
              <a:rPr lang="en-GB" sz="1400" dirty="0"/>
              <a:t> </a:t>
            </a:r>
            <a:r>
              <a:rPr lang="en-GB" sz="1400" dirty="0" smtClean="0"/>
              <a:t>leverage </a:t>
            </a:r>
            <a:br>
              <a:rPr lang="en-GB" sz="1400" dirty="0" smtClean="0"/>
            </a:br>
            <a:r>
              <a:rPr lang="en-GB" sz="1400" dirty="0" smtClean="0"/>
              <a:t>NFV/SDN</a:t>
            </a:r>
            <a:r>
              <a:rPr lang="en-GB" sz="1400" dirty="0"/>
              <a:t>, e.g:</a:t>
            </a:r>
            <a:r>
              <a:rPr lang="en-GB" sz="1400" dirty="0" smtClean="0"/>
              <a:t> 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285750" lvl="1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en-GB" sz="1400" dirty="0" smtClean="0"/>
              <a:t>Complex &amp; </a:t>
            </a:r>
            <a:r>
              <a:rPr lang="en-GB" sz="1400" b="1" dirty="0" smtClean="0">
                <a:solidFill>
                  <a:srgbClr val="C00000"/>
                </a:solidFill>
              </a:rPr>
              <a:t>process </a:t>
            </a:r>
            <a:r>
              <a:rPr lang="en-GB" sz="1400" b="1" dirty="0">
                <a:solidFill>
                  <a:srgbClr val="C00000"/>
                </a:solidFill>
              </a:rPr>
              <a:t>intensive </a:t>
            </a:r>
            <a:r>
              <a:rPr lang="en-GB" sz="1400" dirty="0"/>
              <a:t>functions requiring specialised hardware (more prominent in RAN/access space</a:t>
            </a:r>
            <a:r>
              <a:rPr lang="en-GB" sz="1400" dirty="0" smtClean="0"/>
              <a:t>)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 smtClean="0"/>
          </a:p>
          <a:p>
            <a:pPr marL="285750" lvl="1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en-GB" sz="1400" b="1" dirty="0" smtClean="0">
                <a:solidFill>
                  <a:srgbClr val="C00000"/>
                </a:solidFill>
              </a:rPr>
              <a:t>Critical </a:t>
            </a:r>
            <a:r>
              <a:rPr lang="en-GB" sz="1400" b="1" dirty="0">
                <a:solidFill>
                  <a:srgbClr val="C00000"/>
                </a:solidFill>
              </a:rPr>
              <a:t>Infrastructure</a:t>
            </a:r>
            <a:r>
              <a:rPr lang="en-GB" sz="1400" dirty="0">
                <a:solidFill>
                  <a:srgbClr val="C00000"/>
                </a:solidFill>
              </a:rPr>
              <a:t> </a:t>
            </a:r>
            <a:r>
              <a:rPr lang="en-GB" sz="1400" dirty="0"/>
              <a:t>demanding </a:t>
            </a:r>
            <a:r>
              <a:rPr lang="en-GB" sz="1400" b="1" dirty="0">
                <a:solidFill>
                  <a:srgbClr val="C00000"/>
                </a:solidFill>
              </a:rPr>
              <a:t>very high reliability</a:t>
            </a:r>
            <a:r>
              <a:rPr lang="en-GB" sz="1400" dirty="0"/>
              <a:t>, by its nature we will not want to “touch often”, and have a </a:t>
            </a:r>
            <a:r>
              <a:rPr lang="en-GB" sz="1400" dirty="0" smtClean="0"/>
              <a:t>degree </a:t>
            </a:r>
            <a:r>
              <a:rPr lang="en-GB" sz="1400" dirty="0"/>
              <a:t>of ring-fenced control over, e.g</a:t>
            </a:r>
            <a:r>
              <a:rPr lang="en-GB" sz="1400" dirty="0" smtClean="0"/>
              <a:t>.: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en-GB" sz="1200" dirty="0" smtClean="0"/>
              <a:t>Emergency services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en-GB" sz="1200" dirty="0" smtClean="0"/>
              <a:t>Business </a:t>
            </a:r>
            <a:r>
              <a:rPr lang="en-GB" sz="1200" dirty="0"/>
              <a:t>critical services with SLAs/SLGs, </a:t>
            </a:r>
            <a:r>
              <a:rPr lang="en-GB" sz="1200" dirty="0" smtClean="0"/>
              <a:t>etc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 typeface="Arial" panose="020B0604020202020204" pitchFamily="34" charset="0"/>
              <a:buChar char="•"/>
            </a:pPr>
            <a:r>
              <a:rPr lang="en-GB" sz="1200" dirty="0" smtClean="0"/>
              <a:t>Performance-assured/single </a:t>
            </a:r>
            <a:r>
              <a:rPr lang="en-GB" sz="1200" dirty="0"/>
              <a:t>point of failure, etc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 smtClean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 smtClean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57057" lvl="1" indent="0">
              <a:buNone/>
            </a:pPr>
            <a:endParaRPr lang="en-GB" sz="11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fontAlgn="base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>
                <a:solidFill>
                  <a:srgbClr val="474747"/>
                </a:solidFill>
                <a:ea typeface="MS PGothic" pitchFamily="34" charset="-128"/>
              </a:rPr>
              <a:t> </a:t>
            </a:r>
            <a:endParaRPr lang="en-GB" sz="1400" b="0" dirty="0">
              <a:solidFill>
                <a:srgbClr val="474747"/>
              </a:solidFill>
              <a:ea typeface="MS PGothic" pitchFamily="34" charset="-128"/>
            </a:endParaRPr>
          </a:p>
        </p:txBody>
      </p:sp>
      <p:pic>
        <p:nvPicPr>
          <p:cNvPr id="18" name="Picture 1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368" y="1431597"/>
            <a:ext cx="4315298" cy="273968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4523706" y="6440224"/>
            <a:ext cx="4325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/>
              <a:t>* Network Function Virtualization in 5G, S. Abdelwahab et al, IEEE Comms Mag, April 2016</a:t>
            </a:r>
            <a:endParaRPr lang="en-GB" sz="800" dirty="0"/>
          </a:p>
        </p:txBody>
      </p:sp>
      <p:sp>
        <p:nvSpPr>
          <p:cNvPr id="20" name="Right Brace 19"/>
          <p:cNvSpPr/>
          <p:nvPr/>
        </p:nvSpPr>
        <p:spPr bwMode="auto">
          <a:xfrm>
            <a:off x="5303729" y="5762938"/>
            <a:ext cx="288032" cy="50405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" name="Rounded Rectangular Callout 20"/>
          <p:cNvSpPr/>
          <p:nvPr/>
        </p:nvSpPr>
        <p:spPr bwMode="auto">
          <a:xfrm>
            <a:off x="6084168" y="5556206"/>
            <a:ext cx="1440160" cy="548955"/>
          </a:xfrm>
          <a:prstGeom prst="wedgeRoundRectCallout">
            <a:avLst>
              <a:gd name="adj1" fmla="val -72003"/>
              <a:gd name="adj2" fmla="val 36362"/>
              <a:gd name="adj3" fmla="val 16667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GB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Concerns</a:t>
            </a:r>
            <a:r>
              <a:rPr kumimoji="0" lang="en-GB" sz="9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about technology maturity, and therefore risk</a:t>
            </a:r>
            <a:endParaRPr kumimoji="0" lang="en-GB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 bwMode="auto">
          <a:xfrm flipV="1">
            <a:off x="3851920" y="3226932"/>
            <a:ext cx="441448" cy="1300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3399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logo wh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 r="23984" b="16364"/>
          <a:stretch>
            <a:fillRect/>
          </a:stretch>
        </p:blipFill>
        <p:spPr bwMode="auto">
          <a:xfrm>
            <a:off x="8405812" y="0"/>
            <a:ext cx="738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-28600" y="568191"/>
            <a:ext cx="9144000" cy="2868418"/>
            <a:chOff x="393192" y="1117738"/>
            <a:chExt cx="8330184" cy="5142409"/>
          </a:xfrm>
        </p:grpSpPr>
        <p:pic>
          <p:nvPicPr>
            <p:cNvPr id="7" name="Picture 2" descr="T:\Templates and style guides\BT PowerPoint style 2011\large boxes thin lids-47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3192" y="1117738"/>
              <a:ext cx="8330184" cy="5142409"/>
            </a:xfrm>
            <a:prstGeom prst="rect">
              <a:avLst/>
            </a:prstGeom>
            <a:noFill/>
          </p:spPr>
        </p:pic>
        <p:cxnSp>
          <p:nvCxnSpPr>
            <p:cNvPr id="8" name="Straight Connector 7"/>
            <p:cNvCxnSpPr/>
            <p:nvPr/>
          </p:nvCxnSpPr>
          <p:spPr bwMode="auto">
            <a:xfrm>
              <a:off x="4508205" y="1488554"/>
              <a:ext cx="8931" cy="4610494"/>
            </a:xfrm>
            <a:prstGeom prst="line">
              <a:avLst/>
            </a:prstGeom>
            <a:noFill/>
            <a:ln w="9525" cap="flat" cmpd="sng" algn="ctr">
              <a:solidFill>
                <a:srgbClr val="64379B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" name="Rounded Rectangle 9"/>
          <p:cNvSpPr/>
          <p:nvPr/>
        </p:nvSpPr>
        <p:spPr bwMode="blackWhite">
          <a:xfrm>
            <a:off x="245715" y="611171"/>
            <a:ext cx="240901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chemeClr val="bg1"/>
                </a:solidFill>
              </a:rPr>
              <a:t>Current Fixed Networks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gray">
          <a:xfrm>
            <a:off x="249424" y="942451"/>
            <a:ext cx="3740426" cy="1741066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2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>
                <a:solidFill>
                  <a:srgbClr val="474747"/>
                </a:solidFill>
                <a:ea typeface="MS PGothic" pitchFamily="34" charset="-128"/>
              </a:rPr>
              <a:t>How different </a:t>
            </a:r>
            <a:r>
              <a:rPr lang="en-GB" sz="1400" dirty="0"/>
              <a:t>are “5G slices” from similar constructs in traditional fixed networks </a:t>
            </a:r>
            <a:r>
              <a:rPr lang="en-GB" sz="1400" dirty="0" smtClean="0"/>
              <a:t>?</a:t>
            </a:r>
            <a:endParaRPr lang="en-GB" sz="1400" dirty="0"/>
          </a:p>
          <a:p>
            <a:pPr marL="0" lvl="2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E.g. IP VPN key properties:</a:t>
            </a:r>
          </a:p>
          <a:p>
            <a:pPr marL="285750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Logical separation on common infrastructure (e.g. MPLS, Internet)</a:t>
            </a:r>
          </a:p>
          <a:p>
            <a:pPr marL="285750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Multiple access types (xDSL, Ethernet, TDM, etc)</a:t>
            </a:r>
          </a:p>
          <a:p>
            <a:pPr marL="285750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Quality-of-Service (prioritise traffic within VPN)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200" dirty="0" smtClean="0"/>
          </a:p>
          <a:p>
            <a:pPr marL="0" lvl="2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fontAlgn="base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b="0" dirty="0">
              <a:solidFill>
                <a:srgbClr val="474747"/>
              </a:solidFill>
              <a:ea typeface="MS PGothic" pitchFamily="34" charset="-12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7650023" y="1023785"/>
            <a:ext cx="999672" cy="1192959"/>
            <a:chOff x="6891024" y="1632946"/>
            <a:chExt cx="1048468" cy="129951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91024" y="1632946"/>
              <a:ext cx="1048468" cy="1299510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 bwMode="auto">
            <a:xfrm>
              <a:off x="7716838" y="1957930"/>
              <a:ext cx="222654" cy="45945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</p:grpSp>
      <p:pic>
        <p:nvPicPr>
          <p:cNvPr id="17" name="Picture 16" descr="5G systems – enabling industry and society transformation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495" y="1004983"/>
            <a:ext cx="2546722" cy="9956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9" name="Rounded Rectangle 18"/>
          <p:cNvSpPr/>
          <p:nvPr/>
        </p:nvSpPr>
        <p:spPr bwMode="blackWhite">
          <a:xfrm>
            <a:off x="4498487" y="611171"/>
            <a:ext cx="240901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chemeClr val="bg1"/>
                </a:solidFill>
              </a:rPr>
              <a:t>5G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84984" y="121797"/>
            <a:ext cx="7772400" cy="990600"/>
          </a:xfrm>
        </p:spPr>
        <p:txBody>
          <a:bodyPr/>
          <a:lstStyle/>
          <a:p>
            <a:r>
              <a:rPr lang="en-GB" sz="1600" b="1" dirty="0" smtClean="0">
                <a:solidFill>
                  <a:srgbClr val="7030A0"/>
                </a:solidFill>
              </a:rPr>
              <a:t>Q2. </a:t>
            </a:r>
            <a:r>
              <a:rPr lang="en-GB" sz="1600" b="1" dirty="0">
                <a:solidFill>
                  <a:srgbClr val="7030A0"/>
                </a:solidFill>
              </a:rPr>
              <a:t>The term “network slice” has </a:t>
            </a:r>
            <a:r>
              <a:rPr lang="en-GB" sz="1600" b="1" dirty="0" smtClean="0">
                <a:solidFill>
                  <a:srgbClr val="7030A0"/>
                </a:solidFill>
              </a:rPr>
              <a:t>been generalized </a:t>
            </a:r>
            <a:r>
              <a:rPr lang="en-GB" sz="1600" b="1" dirty="0">
                <a:solidFill>
                  <a:srgbClr val="7030A0"/>
                </a:solidFill>
              </a:rPr>
              <a:t>as the main construct of the 5G network services. How would you characterize such slices?</a:t>
            </a:r>
          </a:p>
        </p:txBody>
      </p:sp>
      <p:sp>
        <p:nvSpPr>
          <p:cNvPr id="22" name="Rounded Rectangular Callout 21"/>
          <p:cNvSpPr/>
          <p:nvPr/>
        </p:nvSpPr>
        <p:spPr bwMode="auto">
          <a:xfrm>
            <a:off x="1718550" y="2713852"/>
            <a:ext cx="3037953" cy="796446"/>
          </a:xfrm>
          <a:prstGeom prst="wedgeRoundRectCallout">
            <a:avLst>
              <a:gd name="adj1" fmla="val 68594"/>
              <a:gd name="adj2" fmla="val 5911"/>
              <a:gd name="adj3" fmla="val 16667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GB" sz="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“</a:t>
            </a:r>
            <a:r>
              <a:rPr lang="en-GB" sz="800" b="1" dirty="0" smtClean="0">
                <a:solidFill>
                  <a:schemeClr val="bg1"/>
                </a:solidFill>
              </a:rPr>
              <a:t>5G will support 1000 times the current aggregate data rate and 100 times the user data rate, while enabling a 100 times increase in the number of currently connected devices, 5 times decrease of end-to-end latency, and 10 times increase of battery lifetime”*</a:t>
            </a:r>
            <a:endParaRPr kumimoji="0" lang="en-GB" sz="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-15381" y="3307811"/>
            <a:ext cx="9144000" cy="3406173"/>
            <a:chOff x="393192" y="1117738"/>
            <a:chExt cx="8330184" cy="5142409"/>
          </a:xfrm>
        </p:grpSpPr>
        <p:pic>
          <p:nvPicPr>
            <p:cNvPr id="25" name="Picture 2" descr="T:\Templates and style guides\BT PowerPoint style 2011\large boxes thin lids-47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3192" y="1117738"/>
              <a:ext cx="8330184" cy="5142409"/>
            </a:xfrm>
            <a:prstGeom prst="rect">
              <a:avLst/>
            </a:prstGeom>
            <a:noFill/>
          </p:spPr>
        </p:pic>
        <p:cxnSp>
          <p:nvCxnSpPr>
            <p:cNvPr id="26" name="Straight Connector 25"/>
            <p:cNvCxnSpPr/>
            <p:nvPr/>
          </p:nvCxnSpPr>
          <p:spPr bwMode="auto">
            <a:xfrm>
              <a:off x="4508205" y="1488554"/>
              <a:ext cx="8931" cy="4610494"/>
            </a:xfrm>
            <a:prstGeom prst="line">
              <a:avLst/>
            </a:prstGeom>
            <a:noFill/>
            <a:ln w="9525" cap="flat" cmpd="sng" algn="ctr">
              <a:solidFill>
                <a:srgbClr val="64379B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Rounded Rectangle 26"/>
          <p:cNvSpPr/>
          <p:nvPr/>
        </p:nvSpPr>
        <p:spPr bwMode="blackWhite">
          <a:xfrm>
            <a:off x="234322" y="3456671"/>
            <a:ext cx="2753502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chemeClr val="bg1"/>
                </a:solidFill>
              </a:rPr>
              <a:t>Thickness &amp; Depth of Slices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 bwMode="blackWhite">
          <a:xfrm>
            <a:off x="4492926" y="3459041"/>
            <a:ext cx="240901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chemeClr val="bg1"/>
                </a:solidFill>
              </a:rPr>
              <a:t>Slicing Challenges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 bwMode="gray">
          <a:xfrm>
            <a:off x="209417" y="3816274"/>
            <a:ext cx="4215452" cy="2645763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b="0" dirty="0" smtClean="0">
                <a:ea typeface="MS PGothic" pitchFamily="34" charset="-128"/>
              </a:rPr>
              <a:t>Does slice </a:t>
            </a:r>
            <a:r>
              <a:rPr lang="en-GB" sz="1400" dirty="0"/>
              <a:t>correspond to specific end-to-end service for single customer </a:t>
            </a:r>
            <a:r>
              <a:rPr lang="en-GB" sz="1400" dirty="0" smtClean="0"/>
              <a:t>?</a:t>
            </a:r>
          </a:p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- </a:t>
            </a:r>
            <a:r>
              <a:rPr lang="en-GB" sz="1200" dirty="0">
                <a:solidFill>
                  <a:srgbClr val="C00000"/>
                </a:solidFill>
              </a:rPr>
              <a:t>N</a:t>
            </a:r>
            <a:r>
              <a:rPr lang="en-GB" sz="1200" dirty="0" smtClean="0">
                <a:solidFill>
                  <a:srgbClr val="C00000"/>
                </a:solidFill>
              </a:rPr>
              <a:t>ew </a:t>
            </a:r>
            <a:r>
              <a:rPr lang="en-GB" sz="1200" dirty="0">
                <a:solidFill>
                  <a:srgbClr val="C00000"/>
                </a:solidFill>
              </a:rPr>
              <a:t>on-demand services (e.g. e2e service function chain</a:t>
            </a:r>
            <a:r>
              <a:rPr lang="en-GB" sz="1200" dirty="0" smtClean="0">
                <a:solidFill>
                  <a:srgbClr val="C00000"/>
                </a:solidFill>
              </a:rPr>
              <a:t>)</a:t>
            </a:r>
            <a:endParaRPr lang="en-GB" sz="1200" b="0" dirty="0">
              <a:solidFill>
                <a:srgbClr val="C00000"/>
              </a:solidFill>
              <a:ea typeface="MS PGothic" pitchFamily="34" charset="-128"/>
            </a:endParaRPr>
          </a:p>
          <a:p>
            <a:pPr marL="0" lvl="3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>
                <a:ea typeface="MS PGothic" pitchFamily="34" charset="-128"/>
              </a:rPr>
              <a:t>Does </a:t>
            </a:r>
            <a:r>
              <a:rPr lang="en-GB" sz="1400" dirty="0" smtClean="0"/>
              <a:t>slice </a:t>
            </a:r>
            <a:r>
              <a:rPr lang="en-GB" sz="1400" dirty="0"/>
              <a:t>correspond to specific service for multiple customers of single operator </a:t>
            </a:r>
            <a:r>
              <a:rPr lang="en-GB" sz="1400" dirty="0" smtClean="0"/>
              <a:t>?</a:t>
            </a:r>
          </a:p>
          <a:p>
            <a:pPr marL="0" lvl="3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- </a:t>
            </a:r>
            <a:r>
              <a:rPr lang="en-GB" sz="1200" dirty="0" smtClean="0">
                <a:solidFill>
                  <a:srgbClr val="C00000"/>
                </a:solidFill>
              </a:rPr>
              <a:t>New </a:t>
            </a:r>
            <a:r>
              <a:rPr lang="en-GB" sz="1200" dirty="0">
                <a:solidFill>
                  <a:srgbClr val="C00000"/>
                </a:solidFill>
              </a:rPr>
              <a:t>services for customer groups (e.g. IoT apps, Smartphone/VoLTE</a:t>
            </a:r>
            <a:r>
              <a:rPr lang="en-GB" sz="1200" dirty="0" smtClean="0">
                <a:solidFill>
                  <a:srgbClr val="C00000"/>
                </a:solidFill>
              </a:rPr>
              <a:t>)</a:t>
            </a:r>
            <a:endParaRPr lang="en-GB" sz="1400" dirty="0">
              <a:solidFill>
                <a:srgbClr val="C00000"/>
              </a:solidFill>
            </a:endParaRPr>
          </a:p>
          <a:p>
            <a:pPr marL="0" lvl="3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Does slice </a:t>
            </a:r>
            <a:r>
              <a:rPr lang="en-GB" sz="1400" dirty="0"/>
              <a:t>relate to all services/all customers on a shared </a:t>
            </a:r>
            <a:r>
              <a:rPr lang="en-GB" sz="1400" dirty="0" smtClean="0"/>
              <a:t>network ?</a:t>
            </a:r>
          </a:p>
          <a:p>
            <a:pPr marL="0" lvl="3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- </a:t>
            </a:r>
            <a:r>
              <a:rPr lang="en-GB" sz="1200" dirty="0" smtClean="0">
                <a:solidFill>
                  <a:srgbClr val="C00000"/>
                </a:solidFill>
              </a:rPr>
              <a:t>Services for </a:t>
            </a:r>
            <a:r>
              <a:rPr lang="en-GB" sz="1200" dirty="0">
                <a:solidFill>
                  <a:srgbClr val="C00000"/>
                </a:solidFill>
              </a:rPr>
              <a:t>specific Mobile Network Operator on shared </a:t>
            </a:r>
            <a:r>
              <a:rPr lang="en-GB" sz="1200" dirty="0" smtClean="0">
                <a:solidFill>
                  <a:srgbClr val="C00000"/>
                </a:solidFill>
              </a:rPr>
              <a:t>infrastructure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 bwMode="gray">
          <a:xfrm>
            <a:off x="4579509" y="3818724"/>
            <a:ext cx="3964782" cy="2645763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b="0" dirty="0" smtClean="0">
                <a:ea typeface="MS PGothic" pitchFamily="34" charset="-128"/>
              </a:rPr>
              <a:t>Resource</a:t>
            </a:r>
            <a:r>
              <a:rPr lang="en-GB" sz="1400" b="0" dirty="0" smtClean="0">
                <a:solidFill>
                  <a:srgbClr val="474747"/>
                </a:solidFill>
                <a:ea typeface="MS PGothic" pitchFamily="34" charset="-128"/>
              </a:rPr>
              <a:t> </a:t>
            </a:r>
            <a:r>
              <a:rPr lang="en-GB" sz="1400" dirty="0"/>
              <a:t>management of multiple service slices: separation/isolation, assured performance </a:t>
            </a:r>
            <a:r>
              <a:rPr lang="en-GB" sz="1400" dirty="0" smtClean="0"/>
              <a:t>?</a:t>
            </a:r>
          </a:p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0" lvl="2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Co-existence of </a:t>
            </a:r>
            <a:r>
              <a:rPr lang="en-GB" sz="1400" i="1" dirty="0"/>
              <a:t>slices</a:t>
            </a:r>
            <a:r>
              <a:rPr lang="en-GB" sz="1400" dirty="0"/>
              <a:t> and </a:t>
            </a:r>
            <a:r>
              <a:rPr lang="en-GB" sz="1400" i="1" dirty="0"/>
              <a:t>layers</a:t>
            </a:r>
            <a:r>
              <a:rPr lang="en-GB" sz="1400" dirty="0"/>
              <a:t> may introduce conflicts</a:t>
            </a:r>
            <a:r>
              <a:rPr lang="en-GB" sz="1400" dirty="0" smtClean="0"/>
              <a:t>….</a:t>
            </a:r>
          </a:p>
          <a:p>
            <a:pPr marL="171450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Slicing may need </a:t>
            </a:r>
            <a:r>
              <a:rPr lang="en-GB" sz="1200" dirty="0"/>
              <a:t>visibility of resources across </a:t>
            </a:r>
            <a:r>
              <a:rPr lang="en-GB" sz="1200" dirty="0" smtClean="0"/>
              <a:t>layers but </a:t>
            </a:r>
            <a:r>
              <a:rPr lang="en-GB" sz="1200" dirty="0"/>
              <a:t>each layer abstracts resources into </a:t>
            </a:r>
            <a:r>
              <a:rPr lang="en-GB" sz="1200" dirty="0" smtClean="0"/>
              <a:t>services.</a:t>
            </a:r>
          </a:p>
          <a:p>
            <a:pPr marL="171450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Network </a:t>
            </a:r>
            <a:r>
              <a:rPr lang="en-GB" sz="1200" dirty="0"/>
              <a:t>layering essential for scaling &amp; encapsulation of commercial (and sometimes regulated) boundaries. </a:t>
            </a:r>
            <a:endParaRPr lang="en-GB" sz="1800" dirty="0"/>
          </a:p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 smtClean="0"/>
          </a:p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b="0" dirty="0">
              <a:solidFill>
                <a:srgbClr val="474747"/>
              </a:solidFill>
              <a:ea typeface="MS PGothic" pitchFamily="34" charset="-128"/>
            </a:endParaRPr>
          </a:p>
          <a:p>
            <a:pPr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b="0" dirty="0" smtClean="0">
                <a:solidFill>
                  <a:srgbClr val="474747"/>
                </a:solidFill>
                <a:ea typeface="MS PGothic" pitchFamily="34" charset="-128"/>
              </a:rPr>
              <a:t> </a:t>
            </a:r>
            <a:endParaRPr lang="en-GB" sz="1400" b="0" dirty="0">
              <a:solidFill>
                <a:srgbClr val="474747"/>
              </a:solidFill>
              <a:ea typeface="MS PGothic" pitchFamily="34" charset="-128"/>
            </a:endParaRPr>
          </a:p>
        </p:txBody>
      </p:sp>
      <p:sp>
        <p:nvSpPr>
          <p:cNvPr id="9" name="Slide Number Placeholder 6"/>
          <p:cNvSpPr txBox="1">
            <a:spLocks noGrp="1"/>
          </p:cNvSpPr>
          <p:nvPr/>
        </p:nvSpPr>
        <p:spPr bwMode="auto">
          <a:xfrm>
            <a:off x="7716838" y="6301234"/>
            <a:ext cx="14271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lang="en-GB" sz="1000" dirty="0" smtClean="0">
                <a:solidFill>
                  <a:srgbClr val="000000"/>
                </a:solidFill>
              </a:rPr>
              <a:t>3</a:t>
            </a:r>
            <a:endParaRPr lang="en-GB" sz="1000" dirty="0">
              <a:solidFill>
                <a:srgbClr val="000000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113217" y="2335067"/>
            <a:ext cx="1861920" cy="957604"/>
            <a:chOff x="4699980" y="2311265"/>
            <a:chExt cx="1861920" cy="95760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99980" y="2311265"/>
              <a:ext cx="1768797" cy="957604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 bwMode="auto">
            <a:xfrm>
              <a:off x="5339114" y="2996952"/>
              <a:ext cx="1222786" cy="27191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581566" y="2187316"/>
            <a:ext cx="2420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GB" sz="1200" dirty="0" smtClean="0"/>
              <a:t>Clear </a:t>
            </a:r>
            <a:r>
              <a:rPr lang="en-GB" sz="1200" dirty="0"/>
              <a:t>distinction between 5G &amp; previous generation networks? 5G will have more “volatile” resource demands</a:t>
            </a:r>
          </a:p>
          <a:p>
            <a:endParaRPr lang="en-GB" dirty="0"/>
          </a:p>
        </p:txBody>
      </p:sp>
      <p:sp>
        <p:nvSpPr>
          <p:cNvPr id="29" name="TextBox 28"/>
          <p:cNvSpPr txBox="1"/>
          <p:nvPr/>
        </p:nvSpPr>
        <p:spPr>
          <a:xfrm>
            <a:off x="5954319" y="6424269"/>
            <a:ext cx="30315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/>
              <a:t>* What will 5G be, J.G. Andrews et al, IEEE JSAC, June, 2014.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8458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84984" y="121797"/>
            <a:ext cx="8323682" cy="990600"/>
          </a:xfrm>
        </p:spPr>
        <p:txBody>
          <a:bodyPr/>
          <a:lstStyle/>
          <a:p>
            <a:pPr eaLnBrk="1" hangingPunct="1"/>
            <a:r>
              <a:rPr lang="en-GB" sz="1600" b="1" dirty="0" smtClean="0">
                <a:solidFill>
                  <a:srgbClr val="7030A0"/>
                </a:solidFill>
              </a:rPr>
              <a:t>Q3. What </a:t>
            </a:r>
            <a:r>
              <a:rPr lang="en-GB" sz="1600" b="1" dirty="0">
                <a:solidFill>
                  <a:srgbClr val="7030A0"/>
                </a:solidFill>
              </a:rPr>
              <a:t>is the required evolution of Software Networks base technologies, SDN &amp; NFV, to fulfil the 5G promise and more specifically, become able to support slicing?</a:t>
            </a:r>
            <a:endParaRPr lang="en-GB" altLang="en-US" sz="1600" dirty="0" smtClean="0">
              <a:solidFill>
                <a:srgbClr val="7030A0"/>
              </a:solidFill>
            </a:endParaRPr>
          </a:p>
        </p:txBody>
      </p:sp>
      <p:pic>
        <p:nvPicPr>
          <p:cNvPr id="5" name="Picture 7" descr="logo wh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 r="23984" b="16364"/>
          <a:stretch>
            <a:fillRect/>
          </a:stretch>
        </p:blipFill>
        <p:spPr bwMode="auto">
          <a:xfrm>
            <a:off x="8405812" y="0"/>
            <a:ext cx="738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6"/>
          <p:cNvSpPr txBox="1">
            <a:spLocks noGrp="1"/>
          </p:cNvSpPr>
          <p:nvPr/>
        </p:nvSpPr>
        <p:spPr bwMode="auto">
          <a:xfrm>
            <a:off x="7716838" y="6301234"/>
            <a:ext cx="14271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lang="en-GB" sz="1000" dirty="0" smtClean="0">
                <a:solidFill>
                  <a:srgbClr val="000000"/>
                </a:solidFill>
              </a:rPr>
              <a:t>4</a:t>
            </a:r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15" name="Picture 2" descr="T:\Templates and style guides\BT PowerPoint style 2011\large boxes thin lids-4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197" y="606502"/>
            <a:ext cx="8640960" cy="6107481"/>
          </a:xfrm>
          <a:prstGeom prst="rect">
            <a:avLst/>
          </a:prstGeom>
          <a:noFill/>
        </p:spPr>
      </p:pic>
      <p:sp>
        <p:nvSpPr>
          <p:cNvPr id="16" name="Rounded Rectangle 15"/>
          <p:cNvSpPr/>
          <p:nvPr/>
        </p:nvSpPr>
        <p:spPr bwMode="blackWhite">
          <a:xfrm>
            <a:off x="328891" y="969531"/>
            <a:ext cx="296118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rgbClr val="FFFFFF"/>
                </a:solidFill>
              </a:rPr>
              <a:t>NFV/SDN Gaps ?</a:t>
            </a:r>
            <a:endParaRPr lang="en-GB" sz="1400" b="1" dirty="0">
              <a:solidFill>
                <a:srgbClr val="FFFFFF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gray">
          <a:xfrm>
            <a:off x="360238" y="1585986"/>
            <a:ext cx="7866260" cy="4910507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>
                <a:solidFill>
                  <a:srgbClr val="474747"/>
                </a:solidFill>
                <a:ea typeface="MS PGothic" pitchFamily="34" charset="-128"/>
              </a:rPr>
              <a:t>Successful </a:t>
            </a:r>
            <a:r>
              <a:rPr lang="en-GB" sz="1400" dirty="0"/>
              <a:t>5G implementations - including </a:t>
            </a:r>
            <a:r>
              <a:rPr lang="en-GB" sz="1400" dirty="0" smtClean="0"/>
              <a:t>slices - </a:t>
            </a:r>
            <a:r>
              <a:rPr lang="en-GB" sz="1400" dirty="0"/>
              <a:t>will </a:t>
            </a:r>
            <a:r>
              <a:rPr lang="en-GB" sz="1400" dirty="0" smtClean="0"/>
              <a:t>need:</a:t>
            </a:r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High </a:t>
            </a:r>
            <a:r>
              <a:rPr lang="en-GB" sz="1200" dirty="0"/>
              <a:t>performance, at unprecedented </a:t>
            </a:r>
            <a:r>
              <a:rPr lang="en-GB" sz="1200" dirty="0" smtClean="0"/>
              <a:t>scale</a:t>
            </a:r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High </a:t>
            </a:r>
            <a:r>
              <a:rPr lang="en-GB" sz="1200" dirty="0"/>
              <a:t>degree of automation/control for dynamic service </a:t>
            </a:r>
            <a:r>
              <a:rPr lang="en-GB" sz="1200" dirty="0" smtClean="0"/>
              <a:t>provisioning</a:t>
            </a:r>
            <a:endParaRPr lang="en-GB" sz="1200" u="sng" dirty="0" smtClean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Deep </a:t>
            </a:r>
            <a:r>
              <a:rPr lang="en-GB" sz="1200" dirty="0"/>
              <a:t>analytics insights, performance awareness, &amp; diagnostics </a:t>
            </a:r>
            <a:r>
              <a:rPr lang="en-GB" sz="1200" dirty="0" smtClean="0"/>
              <a:t>tooling</a:t>
            </a:r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2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dirty="0" smtClean="0"/>
              <a:t>Gaps &amp; Challenges to address above ?</a:t>
            </a:r>
          </a:p>
          <a:p>
            <a:pPr marL="285750" lvl="1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b="1" dirty="0" smtClean="0">
                <a:solidFill>
                  <a:srgbClr val="C00000"/>
                </a:solidFill>
              </a:rPr>
              <a:t>Guaranteed Network Performance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E.g. </a:t>
            </a:r>
            <a:r>
              <a:rPr lang="en-GB" sz="1100" dirty="0"/>
              <a:t>“Fine tuning” setup to support most stringent throughput/latency;</a:t>
            </a:r>
            <a:br>
              <a:rPr lang="en-GB" sz="1100" dirty="0"/>
            </a:br>
            <a:r>
              <a:rPr lang="en-GB" sz="1100" dirty="0"/>
              <a:t> in extreme case-&gt;dedicated h’ware</a:t>
            </a:r>
            <a:r>
              <a:rPr lang="en-GB" sz="1100" dirty="0" smtClean="0"/>
              <a:t>?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Resiliency </a:t>
            </a:r>
            <a:r>
              <a:rPr lang="en-GB" sz="1100" dirty="0"/>
              <a:t>&amp; reliability; realising appropriate models for specific service </a:t>
            </a:r>
            <a:r>
              <a:rPr lang="en-GB" sz="1100" dirty="0" smtClean="0"/>
              <a:t>categories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100" dirty="0"/>
          </a:p>
          <a:p>
            <a:pPr marL="285750" lvl="1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b="1" dirty="0" smtClean="0">
                <a:solidFill>
                  <a:srgbClr val="C00000"/>
                </a:solidFill>
              </a:rPr>
              <a:t>High Degree of Automation &amp; Control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How to </a:t>
            </a:r>
            <a:r>
              <a:rPr lang="en-GB" sz="1100" dirty="0"/>
              <a:t>manage </a:t>
            </a:r>
            <a:r>
              <a:rPr lang="en-GB" sz="1100" dirty="0" smtClean="0"/>
              <a:t>life-cycle </a:t>
            </a:r>
            <a:r>
              <a:rPr lang="en-GB" sz="1100" dirty="0"/>
              <a:t>of dynamic e2e services made up of PNF &amp; VNFs ? </a:t>
            </a:r>
            <a:endParaRPr lang="en-GB" sz="1100" dirty="0" smtClean="0"/>
          </a:p>
          <a:p>
            <a:pPr marL="1199858" lvl="3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050" dirty="0" smtClean="0"/>
              <a:t>On boarding </a:t>
            </a:r>
            <a:r>
              <a:rPr lang="en-GB" sz="1050" dirty="0"/>
              <a:t>and validation of network </a:t>
            </a:r>
            <a:r>
              <a:rPr lang="en-GB" sz="1050" dirty="0" smtClean="0"/>
              <a:t>slices</a:t>
            </a:r>
          </a:p>
          <a:p>
            <a:pPr marL="1199858" lvl="3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050" dirty="0" smtClean="0"/>
              <a:t>“One </a:t>
            </a:r>
            <a:r>
              <a:rPr lang="en-GB" sz="1050" dirty="0"/>
              <a:t>truth” orchestrator versus “multiple orchestrators</a:t>
            </a:r>
            <a:r>
              <a:rPr lang="en-GB" sz="1050" dirty="0" smtClean="0"/>
              <a:t>”</a:t>
            </a:r>
          </a:p>
          <a:p>
            <a:pPr marL="1199858" lvl="3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050" dirty="0"/>
          </a:p>
          <a:p>
            <a:pPr marL="285750" lvl="1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b="1" dirty="0" smtClean="0">
                <a:solidFill>
                  <a:srgbClr val="C00000"/>
                </a:solidFill>
              </a:rPr>
              <a:t>Assurance &amp; Performance Awareness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To </a:t>
            </a:r>
            <a:r>
              <a:rPr lang="en-GB" sz="1100" dirty="0"/>
              <a:t>achieve true end-to-end optimisation, MANO tools need significant </a:t>
            </a:r>
            <a:r>
              <a:rPr lang="en-GB" sz="1100" dirty="0" smtClean="0"/>
              <a:t/>
            </a:r>
            <a:br>
              <a:rPr lang="en-GB" sz="1100" dirty="0" smtClean="0"/>
            </a:br>
            <a:r>
              <a:rPr lang="en-GB" sz="1100" dirty="0" smtClean="0"/>
              <a:t>“</a:t>
            </a:r>
            <a:r>
              <a:rPr lang="en-GB" sz="1100" dirty="0"/>
              <a:t>resource-awareness” of </a:t>
            </a:r>
            <a:r>
              <a:rPr lang="en-GB" sz="1100" dirty="0" smtClean="0"/>
              <a:t>underlying infrastructure</a:t>
            </a:r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For </a:t>
            </a:r>
            <a:r>
              <a:rPr lang="en-GB" sz="1100" dirty="0"/>
              <a:t>robust service assurance, need greater maturity in diagnostics &amp; tooling </a:t>
            </a:r>
          </a:p>
          <a:p>
            <a:pPr marL="457057" lvl="1" indent="0">
              <a:buNone/>
            </a:pPr>
            <a:endParaRPr lang="en-GB" sz="1300" b="1" u="sng" dirty="0"/>
          </a:p>
          <a:p>
            <a:pPr marL="285750" lvl="1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2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200" dirty="0" smtClean="0"/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200" dirty="0"/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200" dirty="0"/>
          </a:p>
          <a:p>
            <a:pPr marL="742806" lvl="2" indent="-2857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400" dirty="0" smtClean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200" dirty="0" smtClean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 smtClean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367" y="1539659"/>
            <a:ext cx="3116299" cy="17000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9337" y="3685460"/>
            <a:ext cx="518344" cy="472875"/>
          </a:xfrm>
          <a:prstGeom prst="rect">
            <a:avLst/>
          </a:prstGeom>
        </p:spPr>
      </p:pic>
      <p:pic>
        <p:nvPicPr>
          <p:cNvPr id="23" name="Picture 2" descr="C:\Documents and Settings\markd\My Documents\Marketing\Ensemble OSA\images\Lifecycle Icons\EnsembleESO_Maintain_icon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61722" y="6006613"/>
            <a:ext cx="494468" cy="487402"/>
          </a:xfrm>
          <a:prstGeom prst="rect">
            <a:avLst/>
          </a:prstGeom>
          <a:noFill/>
        </p:spPr>
      </p:pic>
      <p:pic>
        <p:nvPicPr>
          <p:cNvPr id="24" name="Picture 3" descr="C:\Documents and Settings\markd\My Documents\Marketing\Ensemble OSA\images\Lifecycle Icons\EnsembleESO_Onboard_icon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88973" y="5776454"/>
            <a:ext cx="491230" cy="484210"/>
          </a:xfrm>
          <a:prstGeom prst="rect">
            <a:avLst/>
          </a:prstGeom>
          <a:noFill/>
        </p:spPr>
      </p:pic>
      <p:pic>
        <p:nvPicPr>
          <p:cNvPr id="26" name="Picture 5" descr="C:\Documents and Settings\markd\My Documents\Marketing\Ensemble OSA\images\Lifecycle Icons\EnsembleESO_Deploy_icon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911501" y="4543473"/>
            <a:ext cx="495132" cy="488056"/>
          </a:xfrm>
          <a:prstGeom prst="rect">
            <a:avLst/>
          </a:prstGeom>
          <a:noFill/>
        </p:spPr>
      </p:pic>
      <p:pic>
        <p:nvPicPr>
          <p:cNvPr id="27" name="Picture 6" descr="C:\Documents and Settings\markd\My Documents\Marketing\Ensemble OSA\images\Lifecycle Icons\EnsembleESO_Design_icon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661407" y="4943242"/>
            <a:ext cx="516996" cy="509607"/>
          </a:xfrm>
          <a:prstGeom prst="rect">
            <a:avLst/>
          </a:prstGeom>
          <a:noFill/>
        </p:spPr>
      </p:pic>
      <p:pic>
        <p:nvPicPr>
          <p:cNvPr id="28" name="Picture 4" descr="C:\Documents and Settings\markd\My Documents\Marketing\Ensemble OSA\images\Lifecycle Icons\EnsembleESO_Operate_icon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911501" y="3356992"/>
            <a:ext cx="491732" cy="4847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464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84984" y="121797"/>
            <a:ext cx="8323682" cy="990600"/>
          </a:xfrm>
        </p:spPr>
        <p:txBody>
          <a:bodyPr/>
          <a:lstStyle/>
          <a:p>
            <a:r>
              <a:rPr lang="en-GB" sz="1600" b="1" dirty="0" smtClean="0">
                <a:solidFill>
                  <a:srgbClr val="7030A0"/>
                </a:solidFill>
              </a:rPr>
              <a:t>Q4. What is your perspective about the big open-source </a:t>
            </a:r>
            <a:r>
              <a:rPr lang="en-GB" sz="1600" b="1" dirty="0">
                <a:solidFill>
                  <a:srgbClr val="7030A0"/>
                </a:solidFill>
              </a:rPr>
              <a:t>macro-projects that seem to dominate Software Networks evolution? Are we risking a lack of implementation diversity and a lack of innovation momentum?</a:t>
            </a:r>
          </a:p>
        </p:txBody>
      </p:sp>
      <p:pic>
        <p:nvPicPr>
          <p:cNvPr id="5" name="Picture 7" descr="logo wh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 r="23984" b="16364"/>
          <a:stretch>
            <a:fillRect/>
          </a:stretch>
        </p:blipFill>
        <p:spPr bwMode="auto">
          <a:xfrm>
            <a:off x="8405812" y="0"/>
            <a:ext cx="738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6"/>
          <p:cNvSpPr txBox="1">
            <a:spLocks noGrp="1"/>
          </p:cNvSpPr>
          <p:nvPr/>
        </p:nvSpPr>
        <p:spPr bwMode="auto">
          <a:xfrm>
            <a:off x="7716838" y="6301234"/>
            <a:ext cx="14271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lang="en-GB" sz="1000" dirty="0" smtClean="0">
                <a:solidFill>
                  <a:srgbClr val="000000"/>
                </a:solidFill>
              </a:rPr>
              <a:t>5</a:t>
            </a:r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15" name="Picture 2" descr="T:\Templates and style guides\BT PowerPoint style 2011\large boxes thin lids-4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197" y="606502"/>
            <a:ext cx="8640960" cy="6107481"/>
          </a:xfrm>
          <a:prstGeom prst="rect">
            <a:avLst/>
          </a:prstGeom>
          <a:noFill/>
        </p:spPr>
      </p:pic>
      <p:sp>
        <p:nvSpPr>
          <p:cNvPr id="16" name="Rounded Rectangle 15"/>
          <p:cNvSpPr/>
          <p:nvPr/>
        </p:nvSpPr>
        <p:spPr bwMode="blackWhite">
          <a:xfrm>
            <a:off x="328891" y="969531"/>
            <a:ext cx="296118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rgbClr val="FFFFFF"/>
                </a:solidFill>
              </a:rPr>
              <a:t>Open Source NFV/SDN</a:t>
            </a:r>
            <a:endParaRPr lang="en-GB" sz="1400" b="1" dirty="0">
              <a:solidFill>
                <a:srgbClr val="FFFFFF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gray">
          <a:xfrm>
            <a:off x="357140" y="1475426"/>
            <a:ext cx="7866260" cy="4910507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400" dirty="0" smtClean="0"/>
              <a:t>Open Source </a:t>
            </a:r>
            <a:r>
              <a:rPr lang="en-GB" sz="1400" dirty="0"/>
              <a:t>projects relevant to NFV/SDN</a:t>
            </a:r>
            <a:r>
              <a:rPr lang="en-GB" sz="1400" dirty="0" smtClean="0"/>
              <a:t>: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ONOS v ODL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/>
              <a:t>O</a:t>
            </a:r>
            <a:r>
              <a:rPr lang="en-GB" sz="1200" dirty="0" smtClean="0"/>
              <a:t>pen </a:t>
            </a:r>
            <a:r>
              <a:rPr lang="en-GB" sz="1200" dirty="0"/>
              <a:t>O v </a:t>
            </a:r>
            <a:r>
              <a:rPr lang="en-GB" sz="1200" dirty="0" smtClean="0"/>
              <a:t>OSM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Openstack </a:t>
            </a:r>
            <a:r>
              <a:rPr lang="en-GB" sz="1200" dirty="0"/>
              <a:t>v </a:t>
            </a:r>
            <a:r>
              <a:rPr lang="en-GB" sz="1200" dirty="0" smtClean="0"/>
              <a:t>Cloudstack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Xen </a:t>
            </a:r>
            <a:r>
              <a:rPr lang="en-GB" sz="1200" dirty="0"/>
              <a:t>v </a:t>
            </a:r>
            <a:r>
              <a:rPr lang="en-GB" sz="1200" dirty="0" smtClean="0"/>
              <a:t>KVM, Linux </a:t>
            </a:r>
            <a:r>
              <a:rPr lang="en-GB" sz="1200" dirty="0"/>
              <a:t>v </a:t>
            </a:r>
            <a:r>
              <a:rPr lang="en-GB" sz="1200" dirty="0" smtClean="0"/>
              <a:t>BSD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OPNFV</a:t>
            </a:r>
            <a:r>
              <a:rPr lang="en-GB" sz="1200" dirty="0"/>
              <a:t>, ONP, </a:t>
            </a:r>
            <a:r>
              <a:rPr lang="en-GB" sz="1200" dirty="0" smtClean="0"/>
              <a:t>etc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r>
              <a:rPr lang="en-GB" sz="1400" b="1" dirty="0" smtClean="0">
                <a:solidFill>
                  <a:srgbClr val="C00000"/>
                </a:solidFill>
              </a:rPr>
              <a:t>Linux </a:t>
            </a:r>
            <a:r>
              <a:rPr lang="en-GB" sz="1400" b="1" dirty="0">
                <a:solidFill>
                  <a:srgbClr val="C00000"/>
                </a:solidFill>
              </a:rPr>
              <a:t>good example of open source project that is quickly </a:t>
            </a:r>
            <a:r>
              <a:rPr lang="en-GB" sz="1400" b="1" dirty="0" smtClean="0">
                <a:solidFill>
                  <a:srgbClr val="C00000"/>
                </a:solidFill>
              </a:rPr>
              <a:t/>
            </a:r>
            <a:br>
              <a:rPr lang="en-GB" sz="1400" b="1" dirty="0" smtClean="0">
                <a:solidFill>
                  <a:srgbClr val="C00000"/>
                </a:solidFill>
              </a:rPr>
            </a:br>
            <a:r>
              <a:rPr lang="en-GB" sz="1400" b="1" dirty="0" smtClean="0">
                <a:solidFill>
                  <a:srgbClr val="C00000"/>
                </a:solidFill>
              </a:rPr>
              <a:t>reducing </a:t>
            </a:r>
            <a:r>
              <a:rPr lang="en-GB" sz="1400" b="1" dirty="0">
                <a:solidFill>
                  <a:srgbClr val="C00000"/>
                </a:solidFill>
              </a:rPr>
              <a:t>diversity of the eco-system, yet has </a:t>
            </a:r>
            <a:r>
              <a:rPr lang="en-GB" sz="1400" b="1" i="1" dirty="0">
                <a:solidFill>
                  <a:srgbClr val="C00000"/>
                </a:solidFill>
              </a:rPr>
              <a:t>promoted</a:t>
            </a:r>
            <a:r>
              <a:rPr lang="en-GB" sz="1400" b="1" dirty="0">
                <a:solidFill>
                  <a:srgbClr val="C00000"/>
                </a:solidFill>
              </a:rPr>
              <a:t>, not inhibited, </a:t>
            </a:r>
            <a:r>
              <a:rPr lang="en-GB" sz="1400" b="1" dirty="0" smtClean="0">
                <a:solidFill>
                  <a:srgbClr val="C00000"/>
                </a:solidFill>
              </a:rPr>
              <a:t>innovation</a:t>
            </a:r>
            <a:br>
              <a:rPr lang="en-GB" sz="1400" b="1" dirty="0" smtClean="0">
                <a:solidFill>
                  <a:srgbClr val="C00000"/>
                </a:solidFill>
              </a:rPr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Carrier Perspective:</a:t>
            </a:r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Large</a:t>
            </a:r>
            <a:r>
              <a:rPr lang="en-GB" sz="1200" dirty="0"/>
              <a:t>, complex interactions exist between networks &amp; systems. Open source has </a:t>
            </a:r>
            <a:r>
              <a:rPr lang="en-GB" sz="1200" dirty="0" smtClean="0"/>
              <a:t>role: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Filling </a:t>
            </a:r>
            <a:r>
              <a:rPr lang="en-GB" sz="1100" dirty="0"/>
              <a:t>gaps in proprietary implementations, i.e. </a:t>
            </a:r>
            <a:r>
              <a:rPr lang="en-GB" sz="1100" dirty="0" smtClean="0"/>
              <a:t>address specific </a:t>
            </a:r>
            <a:r>
              <a:rPr lang="en-GB" sz="1100" dirty="0"/>
              <a:t>problem, temp stop-gaps, </a:t>
            </a:r>
            <a:r>
              <a:rPr lang="en-GB" sz="1100" dirty="0" smtClean="0"/>
              <a:t>etc</a:t>
            </a:r>
            <a:endParaRPr lang="en-GB" sz="1100" dirty="0"/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Within vendor solution </a:t>
            </a:r>
            <a:r>
              <a:rPr lang="en-GB" sz="1100" dirty="0"/>
              <a:t>(e.g. </a:t>
            </a:r>
            <a:r>
              <a:rPr lang="en-GB" sz="1100" dirty="0" smtClean="0"/>
              <a:t>to </a:t>
            </a:r>
            <a:r>
              <a:rPr lang="en-GB" sz="1100" dirty="0"/>
              <a:t>enable inter-op with range of other </a:t>
            </a:r>
            <a:r>
              <a:rPr lang="en-GB" sz="1100" dirty="0" smtClean="0"/>
              <a:t>solutions)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100" dirty="0" smtClean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Consuming </a:t>
            </a:r>
            <a:r>
              <a:rPr lang="en-GB" sz="1200" i="1" dirty="0"/>
              <a:t>completely open solutions </a:t>
            </a:r>
            <a:r>
              <a:rPr lang="en-GB" sz="1200" dirty="0"/>
              <a:t>carries </a:t>
            </a:r>
            <a:r>
              <a:rPr lang="en-GB" sz="1200" dirty="0" smtClean="0"/>
              <a:t>risks</a:t>
            </a:r>
            <a:r>
              <a:rPr lang="en-GB" sz="1100" dirty="0" smtClean="0"/>
              <a:t>: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Change </a:t>
            </a:r>
            <a:r>
              <a:rPr lang="en-GB" sz="1100" dirty="0"/>
              <a:t>requests, what is governance for driving change </a:t>
            </a:r>
            <a:r>
              <a:rPr lang="en-GB" sz="1100" dirty="0" smtClean="0"/>
              <a:t>?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Support </a:t>
            </a:r>
            <a:r>
              <a:rPr lang="en-GB" sz="1100" dirty="0"/>
              <a:t>models, if specific fixes introduced, how is that maintained going forward </a:t>
            </a:r>
            <a:r>
              <a:rPr lang="en-GB" sz="1100" dirty="0" smtClean="0"/>
              <a:t>?</a:t>
            </a:r>
            <a:r>
              <a:rPr lang="en-GB" sz="1050" dirty="0" smtClean="0"/>
              <a:t/>
            </a:r>
            <a:br>
              <a:rPr lang="en-GB" sz="1050" dirty="0" smtClean="0"/>
            </a:br>
            <a:endParaRPr lang="en-GB" sz="1100" dirty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The </a:t>
            </a:r>
            <a:r>
              <a:rPr lang="en-GB" sz="1200" dirty="0"/>
              <a:t>open source projects need to be clearer on the </a:t>
            </a:r>
            <a:r>
              <a:rPr lang="en-GB" sz="1200" dirty="0" smtClean="0"/>
              <a:t>following: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What </a:t>
            </a:r>
            <a:r>
              <a:rPr lang="en-GB" sz="1100" dirty="0"/>
              <a:t>their respective objectives are and how they differentiate from other “competing” </a:t>
            </a:r>
            <a:r>
              <a:rPr lang="en-GB" sz="1100" dirty="0" smtClean="0"/>
              <a:t>projects?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100" dirty="0" smtClean="0"/>
              <a:t>Clear </a:t>
            </a:r>
            <a:r>
              <a:rPr lang="en-GB" sz="1100" dirty="0"/>
              <a:t>governance and processes on how to achieve change requests, etc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 smtClean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675" y="3644730"/>
            <a:ext cx="947658" cy="75888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781" y="1471773"/>
            <a:ext cx="625088" cy="4148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901" y="1614529"/>
            <a:ext cx="1508432" cy="1871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332" y="1913942"/>
            <a:ext cx="610537" cy="61053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380" y="2073586"/>
            <a:ext cx="933031" cy="23000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279" y="2533317"/>
            <a:ext cx="491500" cy="2029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59944" y="2676138"/>
            <a:ext cx="353923" cy="41762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945" y="2683078"/>
            <a:ext cx="390144" cy="41148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376" y="3011995"/>
            <a:ext cx="696703" cy="16354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31401" y="2923566"/>
            <a:ext cx="423954" cy="25660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50431" y="2137930"/>
            <a:ext cx="586474" cy="21450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223" y="2579154"/>
            <a:ext cx="487722" cy="155461"/>
          </a:xfrm>
          <a:prstGeom prst="rect">
            <a:avLst/>
          </a:prstGeom>
        </p:spPr>
      </p:pic>
      <p:sp>
        <p:nvSpPr>
          <p:cNvPr id="34" name="Right Brace 33"/>
          <p:cNvSpPr/>
          <p:nvPr/>
        </p:nvSpPr>
        <p:spPr bwMode="auto">
          <a:xfrm>
            <a:off x="2937441" y="1847186"/>
            <a:ext cx="305780" cy="897823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ounded Rectangular Callout 34"/>
          <p:cNvSpPr/>
          <p:nvPr/>
        </p:nvSpPr>
        <p:spPr bwMode="auto">
          <a:xfrm>
            <a:off x="3730872" y="1803480"/>
            <a:ext cx="1440160" cy="548955"/>
          </a:xfrm>
          <a:prstGeom prst="wedgeRoundRectCallout">
            <a:avLst>
              <a:gd name="adj1" fmla="val -72003"/>
              <a:gd name="adj2" fmla="val 36362"/>
              <a:gd name="adj3" fmla="val 16667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GB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Competing open source projects</a:t>
            </a:r>
            <a:r>
              <a:rPr kumimoji="0" lang="en-GB" sz="9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in similar spaces</a:t>
            </a:r>
            <a:endParaRPr kumimoji="0" lang="en-GB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146497" y="4975983"/>
            <a:ext cx="1368281" cy="82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0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84984" y="121797"/>
            <a:ext cx="8323682" cy="990600"/>
          </a:xfrm>
        </p:spPr>
        <p:txBody>
          <a:bodyPr/>
          <a:lstStyle/>
          <a:p>
            <a:r>
              <a:rPr lang="en-GB" sz="1600" b="1" dirty="0" smtClean="0">
                <a:solidFill>
                  <a:srgbClr val="7030A0"/>
                </a:solidFill>
              </a:rPr>
              <a:t>Q5. </a:t>
            </a:r>
            <a:r>
              <a:rPr lang="en-GB" sz="1600" b="1" dirty="0">
                <a:solidFill>
                  <a:srgbClr val="7030A0"/>
                </a:solidFill>
              </a:rPr>
              <a:t>How do you foresee the application of Software Networks affecting 5G architecture? How can a detailed architecture be applied to an ever-changing landscape of applications defining the network services? </a:t>
            </a:r>
          </a:p>
        </p:txBody>
      </p:sp>
      <p:pic>
        <p:nvPicPr>
          <p:cNvPr id="5" name="Picture 7" descr="logo whit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2" r="23984" b="16364"/>
          <a:stretch>
            <a:fillRect/>
          </a:stretch>
        </p:blipFill>
        <p:spPr bwMode="auto">
          <a:xfrm>
            <a:off x="8405812" y="0"/>
            <a:ext cx="7381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6"/>
          <p:cNvSpPr txBox="1">
            <a:spLocks noGrp="1"/>
          </p:cNvSpPr>
          <p:nvPr/>
        </p:nvSpPr>
        <p:spPr bwMode="auto">
          <a:xfrm>
            <a:off x="7716838" y="6301234"/>
            <a:ext cx="1427162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lang="en-GB" sz="1000" dirty="0" smtClean="0">
                <a:solidFill>
                  <a:srgbClr val="000000"/>
                </a:solidFill>
              </a:rPr>
              <a:t>6</a:t>
            </a:r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15" name="Picture 2" descr="T:\Templates and style guides\BT PowerPoint style 2011\large boxes thin lids-4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197" y="606502"/>
            <a:ext cx="8640960" cy="6107481"/>
          </a:xfrm>
          <a:prstGeom prst="rect">
            <a:avLst/>
          </a:prstGeom>
          <a:noFill/>
        </p:spPr>
      </p:pic>
      <p:sp>
        <p:nvSpPr>
          <p:cNvPr id="16" name="Rounded Rectangle 15"/>
          <p:cNvSpPr/>
          <p:nvPr/>
        </p:nvSpPr>
        <p:spPr bwMode="blackWhite">
          <a:xfrm>
            <a:off x="328891" y="969531"/>
            <a:ext cx="2961186" cy="392950"/>
          </a:xfrm>
          <a:prstGeom prst="roundRect">
            <a:avLst>
              <a:gd name="adj" fmla="val 0"/>
            </a:avLst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2000" rIns="45720"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400" b="1" dirty="0" smtClean="0">
                <a:solidFill>
                  <a:srgbClr val="FFFFFF"/>
                </a:solidFill>
              </a:rPr>
              <a:t>5G Architecture </a:t>
            </a:r>
            <a:endParaRPr lang="en-GB" sz="1400" b="1" dirty="0">
              <a:solidFill>
                <a:srgbClr val="FFFFFF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gray">
          <a:xfrm>
            <a:off x="357140" y="1475426"/>
            <a:ext cx="7866260" cy="4910507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400" dirty="0" smtClean="0"/>
              <a:t>Certain aspects of 5G architecture should be agnostic to</a:t>
            </a:r>
            <a:br>
              <a:rPr lang="en-GB" sz="1400" dirty="0" smtClean="0"/>
            </a:br>
            <a:r>
              <a:rPr lang="en-GB" sz="1400" dirty="0" smtClean="0"/>
              <a:t>NFV/SDN, to decouple it from implementation choices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 smtClean="0"/>
              <a:t>Rationale: A </a:t>
            </a:r>
            <a:r>
              <a:rPr lang="en-GB" sz="1200" dirty="0"/>
              <a:t>“network function”, such as a firewall performs specific 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capability</a:t>
            </a:r>
            <a:r>
              <a:rPr lang="en-GB" sz="1200" dirty="0"/>
              <a:t>, </a:t>
            </a:r>
            <a:r>
              <a:rPr lang="en-GB" sz="1200" dirty="0" smtClean="0"/>
              <a:t>often </a:t>
            </a:r>
            <a:r>
              <a:rPr lang="en-GB" sz="1200" dirty="0"/>
              <a:t>in predictable network location (e.g. Internet peering 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points). Whether VNF </a:t>
            </a:r>
            <a:r>
              <a:rPr lang="en-GB" sz="1200" dirty="0"/>
              <a:t>running on NFVI, or </a:t>
            </a:r>
            <a:r>
              <a:rPr lang="en-GB" sz="1200" dirty="0" smtClean="0"/>
              <a:t>PNF…should </a:t>
            </a:r>
            <a:r>
              <a:rPr lang="en-GB" sz="1200" dirty="0"/>
              <a:t/>
            </a:r>
            <a:br>
              <a:rPr lang="en-GB" sz="1200" dirty="0"/>
            </a:br>
            <a:r>
              <a:rPr lang="en-GB" sz="1200" dirty="0"/>
              <a:t>not strongly influence the </a:t>
            </a:r>
            <a:r>
              <a:rPr lang="en-GB" sz="1200" dirty="0" smtClean="0"/>
              <a:t>architecture.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200" dirty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400" dirty="0" smtClean="0"/>
              <a:t>Certain </a:t>
            </a:r>
            <a:r>
              <a:rPr lang="en-GB" sz="1400" b="1" u="sng" dirty="0"/>
              <a:t>5G components </a:t>
            </a:r>
            <a:r>
              <a:rPr lang="en-GB" sz="1400" dirty="0"/>
              <a:t>can be </a:t>
            </a:r>
            <a:r>
              <a:rPr lang="en-GB" sz="1400" i="1" u="sng" dirty="0"/>
              <a:t>influenced</a:t>
            </a:r>
            <a:r>
              <a:rPr lang="en-GB" sz="1400" dirty="0"/>
              <a:t> (but perhaps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not </a:t>
            </a:r>
            <a:r>
              <a:rPr lang="en-GB" sz="1400" dirty="0"/>
              <a:t>strictly </a:t>
            </a:r>
            <a:r>
              <a:rPr lang="en-GB" sz="1400" dirty="0" smtClean="0"/>
              <a:t>governed</a:t>
            </a:r>
            <a:r>
              <a:rPr lang="en-GB" sz="1400" dirty="0"/>
              <a:t>) by </a:t>
            </a:r>
            <a:r>
              <a:rPr lang="en-GB" sz="1400" dirty="0" smtClean="0"/>
              <a:t>NFV/SDN</a:t>
            </a:r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400" dirty="0" smtClean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400" dirty="0" smtClean="0"/>
              <a:t>In packet </a:t>
            </a:r>
            <a:r>
              <a:rPr lang="en-GB" sz="1400" i="1" dirty="0" smtClean="0"/>
              <a:t>core </a:t>
            </a:r>
            <a:r>
              <a:rPr lang="en-GB" sz="1400" dirty="0"/>
              <a:t>implementations, deployment of certain gateway functions must factor in</a:t>
            </a:r>
            <a:r>
              <a:rPr lang="en-GB" sz="1400" dirty="0" smtClean="0"/>
              <a:t>: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/>
              <a:t>Network footprint- centralised versus distributed ?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/>
              <a:t>Responsiveness to large, but sometimes volatile, capacity growth ?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/>
              <a:t>Resiliency and failover models </a:t>
            </a:r>
            <a:r>
              <a:rPr lang="en-GB" sz="1200" dirty="0" smtClean="0"/>
              <a:t>?</a:t>
            </a:r>
          </a:p>
          <a:p>
            <a:pPr marL="0" lvl="1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</a:pPr>
            <a:endParaRPr lang="en-GB" sz="1400" dirty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400" dirty="0" smtClean="0"/>
              <a:t>Provision of </a:t>
            </a:r>
            <a:r>
              <a:rPr lang="en-GB" sz="1400" dirty="0"/>
              <a:t>on-demand, elastic services &amp; slices</a:t>
            </a:r>
            <a:r>
              <a:rPr lang="en-GB" sz="1400" dirty="0" smtClean="0"/>
              <a:t>:</a:t>
            </a:r>
          </a:p>
          <a:p>
            <a:pPr marL="628506" lvl="2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200" dirty="0"/>
              <a:t>How to achieve high level of automation in an optimal way </a:t>
            </a:r>
            <a:r>
              <a:rPr lang="en-GB" sz="1200" dirty="0" smtClean="0"/>
              <a:t>?</a:t>
            </a:r>
            <a:endParaRPr lang="en-GB" sz="1200" dirty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100" dirty="0"/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r>
              <a:rPr lang="en-GB" sz="1400" b="1" u="sng" dirty="0" smtClean="0"/>
              <a:t>5G </a:t>
            </a:r>
            <a:r>
              <a:rPr lang="en-GB" sz="1400" b="1" u="sng" dirty="0"/>
              <a:t>Architecture </a:t>
            </a:r>
            <a:r>
              <a:rPr lang="en-GB" sz="1400" dirty="0"/>
              <a:t>must enable the diverse range of </a:t>
            </a:r>
            <a:r>
              <a:rPr lang="en-GB" sz="1400" i="1" u="sng" dirty="0"/>
              <a:t>services</a:t>
            </a:r>
            <a:r>
              <a:rPr lang="en-GB" sz="1400" dirty="0"/>
              <a:t>, at the required </a:t>
            </a:r>
            <a:r>
              <a:rPr lang="en-GB" sz="1400" i="1" u="sng" dirty="0"/>
              <a:t>scale</a:t>
            </a:r>
            <a:r>
              <a:rPr lang="en-GB" sz="1400" dirty="0"/>
              <a:t>, whilst inter-working with </a:t>
            </a:r>
            <a:r>
              <a:rPr lang="en-GB" sz="1400" i="1" u="sng" dirty="0"/>
              <a:t>legacy, earlier generation networks</a:t>
            </a:r>
          </a:p>
          <a:p>
            <a:pPr marL="171450" lvl="1" indent="-171450">
              <a:spcBef>
                <a:spcPct val="30000"/>
              </a:spcBef>
              <a:spcAft>
                <a:spcPct val="10000"/>
              </a:spcAft>
              <a:buClr>
                <a:srgbClr val="000066"/>
              </a:buClr>
              <a:buFontTx/>
              <a:buChar char="-"/>
            </a:pPr>
            <a:endParaRPr lang="en-GB" sz="1100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536" y="1573062"/>
            <a:ext cx="2812530" cy="1774057"/>
          </a:xfrm>
          <a:prstGeom prst="rect">
            <a:avLst/>
          </a:prstGeom>
        </p:spPr>
      </p:pic>
      <p:sp>
        <p:nvSpPr>
          <p:cNvPr id="26" name="Rounded Rectangular Callout 25"/>
          <p:cNvSpPr/>
          <p:nvPr/>
        </p:nvSpPr>
        <p:spPr bwMode="auto">
          <a:xfrm>
            <a:off x="6732943" y="4452121"/>
            <a:ext cx="1296144" cy="404939"/>
          </a:xfrm>
          <a:prstGeom prst="wedgeRoundRectCallout">
            <a:avLst>
              <a:gd name="adj1" fmla="val -72003"/>
              <a:gd name="adj2" fmla="val 36362"/>
              <a:gd name="adj3" fmla="val 16667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GB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Can NFV/SDN be used to optimise ?</a:t>
            </a:r>
          </a:p>
        </p:txBody>
      </p:sp>
      <p:sp>
        <p:nvSpPr>
          <p:cNvPr id="27" name="Right Brace 26"/>
          <p:cNvSpPr/>
          <p:nvPr/>
        </p:nvSpPr>
        <p:spPr bwMode="auto">
          <a:xfrm>
            <a:off x="6180600" y="4345170"/>
            <a:ext cx="214500" cy="138808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710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2827A"/>
      </a:lt2>
      <a:accent1>
        <a:srgbClr val="005293"/>
      </a:accent1>
      <a:accent2>
        <a:srgbClr val="D71F85"/>
      </a:accent2>
      <a:accent3>
        <a:srgbClr val="FFFFFF"/>
      </a:accent3>
      <a:accent4>
        <a:srgbClr val="000000"/>
      </a:accent4>
      <a:accent5>
        <a:srgbClr val="AAB3C8"/>
      </a:accent5>
      <a:accent6>
        <a:srgbClr val="C31B78"/>
      </a:accent6>
      <a:hlink>
        <a:srgbClr val="80379B"/>
      </a:hlink>
      <a:folHlink>
        <a:srgbClr val="69BE28"/>
      </a:folHlink>
    </a:clrScheme>
    <a:fontScheme name="Office Them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2827A"/>
        </a:lt2>
        <a:accent1>
          <a:srgbClr val="005293"/>
        </a:accent1>
        <a:accent2>
          <a:srgbClr val="D71F85"/>
        </a:accent2>
        <a:accent3>
          <a:srgbClr val="FFFFFF"/>
        </a:accent3>
        <a:accent4>
          <a:srgbClr val="000000"/>
        </a:accent4>
        <a:accent5>
          <a:srgbClr val="AAB3C8"/>
        </a:accent5>
        <a:accent6>
          <a:srgbClr val="C31B78"/>
        </a:accent6>
        <a:hlink>
          <a:srgbClr val="80379B"/>
        </a:hlink>
        <a:folHlink>
          <a:srgbClr val="69BE2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BT Assure Template">
  <a:themeElements>
    <a:clrScheme name="Custom 4">
      <a:dk1>
        <a:srgbClr val="FFFFFF"/>
      </a:dk1>
      <a:lt1>
        <a:srgbClr val="FFFFFF"/>
      </a:lt1>
      <a:dk2>
        <a:srgbClr val="000000"/>
      </a:dk2>
      <a:lt2>
        <a:srgbClr val="D71F85"/>
      </a:lt2>
      <a:accent1>
        <a:srgbClr val="000066"/>
      </a:accent1>
      <a:accent2>
        <a:srgbClr val="FFA02F"/>
      </a:accent2>
      <a:accent3>
        <a:srgbClr val="69BE28"/>
      </a:accent3>
      <a:accent4>
        <a:srgbClr val="00528E"/>
      </a:accent4>
      <a:accent5>
        <a:srgbClr val="55379B"/>
      </a:accent5>
      <a:accent6>
        <a:srgbClr val="D71F85"/>
      </a:accent6>
      <a:hlink>
        <a:srgbClr val="0A0AFF"/>
      </a:hlink>
      <a:folHlink>
        <a:srgbClr val="0A0AFF"/>
      </a:folHlink>
    </a:clrScheme>
    <a:fontScheme name="1_BT Wiz-ki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00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45720" rIns="91440" bIns="45720" numCol="1" rtlCol="0" anchor="t" anchorCtr="0" compatLnSpc="1">
        <a:prstTxWarp prst="textNoShape">
          <a:avLst/>
        </a:prstTxWarp>
        <a:noAutofit/>
      </a:bodyPr>
      <a:lstStyle>
        <a:defPPr marL="266700" marR="0" indent="-2667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30000"/>
          </a:spcAft>
          <a:buClr>
            <a:srgbClr val="00528E"/>
          </a:buClr>
          <a:buSzPct val="110000"/>
          <a:buFont typeface="Times"/>
          <a:buNone/>
          <a:tabLst/>
          <a:defRPr kumimoji="0" sz="2400" b="1" i="0" u="none" strike="noStrike" cap="none" normalizeH="0" baseline="0" smtClean="0">
            <a:ln>
              <a:noFill/>
            </a:ln>
            <a:solidFill>
              <a:srgbClr val="7030A0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45720" rIns="91440" bIns="45720" numCol="1" anchor="t" anchorCtr="0" compatLnSpc="1">
        <a:prstTxWarp prst="textNoShape">
          <a:avLst/>
        </a:prstTxWarp>
        <a:spAutoFit/>
      </a:bodyPr>
      <a:lstStyle>
        <a:defPPr marL="266700" marR="0" indent="-2667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30000"/>
          </a:spcAft>
          <a:buClr>
            <a:srgbClr val="00528E"/>
          </a:buClr>
          <a:buSzPct val="110000"/>
          <a:buFont typeface="Times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7030A0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1_BT Wiz-ki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T Wiz-kit Template 13">
        <a:dk1>
          <a:srgbClr val="005293"/>
        </a:dk1>
        <a:lt1>
          <a:srgbClr val="FFFFFF"/>
        </a:lt1>
        <a:dk2>
          <a:srgbClr val="80379B"/>
        </a:dk2>
        <a:lt2>
          <a:srgbClr val="D71F85"/>
        </a:lt2>
        <a:accent1>
          <a:srgbClr val="69BE28"/>
        </a:accent1>
        <a:accent2>
          <a:srgbClr val="FFA02F"/>
        </a:accent2>
        <a:accent3>
          <a:srgbClr val="FFFFFF"/>
        </a:accent3>
        <a:accent4>
          <a:srgbClr val="00457D"/>
        </a:accent4>
        <a:accent5>
          <a:srgbClr val="B9DBAC"/>
        </a:accent5>
        <a:accent6>
          <a:srgbClr val="E7912A"/>
        </a:accent6>
        <a:hlink>
          <a:srgbClr val="828282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14">
        <a:dk1>
          <a:srgbClr val="005293"/>
        </a:dk1>
        <a:lt1>
          <a:srgbClr val="FFFFFF"/>
        </a:lt1>
        <a:dk2>
          <a:srgbClr val="80379B"/>
        </a:dk2>
        <a:lt2>
          <a:srgbClr val="D71F85"/>
        </a:lt2>
        <a:accent1>
          <a:srgbClr val="69BE28"/>
        </a:accent1>
        <a:accent2>
          <a:srgbClr val="FFA02F"/>
        </a:accent2>
        <a:accent3>
          <a:srgbClr val="FFFFFF"/>
        </a:accent3>
        <a:accent4>
          <a:srgbClr val="00457D"/>
        </a:accent4>
        <a:accent5>
          <a:srgbClr val="B9DBAC"/>
        </a:accent5>
        <a:accent6>
          <a:srgbClr val="E7912A"/>
        </a:accent6>
        <a:hlink>
          <a:srgbClr val="69BE28"/>
        </a:hlink>
        <a:folHlink>
          <a:srgbClr val="FFA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T Wiz-kit Template 15">
        <a:dk1>
          <a:srgbClr val="005293"/>
        </a:dk1>
        <a:lt1>
          <a:srgbClr val="FFFFFF"/>
        </a:lt1>
        <a:dk2>
          <a:srgbClr val="80379B"/>
        </a:dk2>
        <a:lt2>
          <a:srgbClr val="D71F85"/>
        </a:lt2>
        <a:accent1>
          <a:srgbClr val="000066"/>
        </a:accent1>
        <a:accent2>
          <a:srgbClr val="828282"/>
        </a:accent2>
        <a:accent3>
          <a:srgbClr val="FFFFFF"/>
        </a:accent3>
        <a:accent4>
          <a:srgbClr val="00457D"/>
        </a:accent4>
        <a:accent5>
          <a:srgbClr val="AAAAB8"/>
        </a:accent5>
        <a:accent6>
          <a:srgbClr val="757575"/>
        </a:accent6>
        <a:hlink>
          <a:srgbClr val="69BE28"/>
        </a:hlink>
        <a:folHlink>
          <a:srgbClr val="FFA0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1.08, BT Connect template">
  <a:themeElements>
    <a:clrScheme name="BT Colour Theme - New Port. 03.10.2013">
      <a:dk1>
        <a:srgbClr val="FFFFFF"/>
      </a:dk1>
      <a:lt1>
        <a:srgbClr val="FFFFFF"/>
      </a:lt1>
      <a:dk2>
        <a:srgbClr val="000000"/>
      </a:dk2>
      <a:lt2>
        <a:srgbClr val="FF379B"/>
      </a:lt2>
      <a:accent1>
        <a:srgbClr val="004796"/>
      </a:accent1>
      <a:accent2>
        <a:srgbClr val="FF9900"/>
      </a:accent2>
      <a:accent3>
        <a:srgbClr val="009957"/>
      </a:accent3>
      <a:accent4>
        <a:srgbClr val="0295D4"/>
      </a:accent4>
      <a:accent5>
        <a:srgbClr val="55379B"/>
      </a:accent5>
      <a:accent6>
        <a:srgbClr val="FF379B"/>
      </a:accent6>
      <a:hlink>
        <a:srgbClr val="0295D4"/>
      </a:hlink>
      <a:folHlink>
        <a:srgbClr val="0295D4"/>
      </a:folHlink>
    </a:clrScheme>
    <a:fontScheme name="1_BT Wiz-ki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00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45720" rIns="91440" bIns="45720" numCol="1" rtlCol="0" anchor="t" anchorCtr="0" compatLnSpc="1">
        <a:prstTxWarp prst="textNoShape">
          <a:avLst/>
        </a:prstTxWarp>
        <a:noAutofit/>
      </a:bodyPr>
      <a:lstStyle>
        <a:defPPr marL="266700" marR="0" indent="-2667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30000"/>
          </a:spcAft>
          <a:buClr>
            <a:srgbClr val="00528E"/>
          </a:buClr>
          <a:buSzPct val="110000"/>
          <a:buFont typeface="Times"/>
          <a:buNone/>
          <a:tabLst/>
          <a:defRPr kumimoji="0" sz="2400" b="1" i="0" u="none" strike="noStrike" cap="none" normalizeH="0" baseline="0" smtClean="0">
            <a:ln>
              <a:noFill/>
            </a:ln>
            <a:solidFill>
              <a:srgbClr val="7030A0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45720" rIns="91440" bIns="45720" numCol="1" anchor="t" anchorCtr="0" compatLnSpc="1">
        <a:prstTxWarp prst="textNoShape">
          <a:avLst/>
        </a:prstTxWarp>
        <a:spAutoFit/>
      </a:bodyPr>
      <a:lstStyle>
        <a:defPPr marL="266700" marR="0" indent="-2667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30000"/>
          </a:spcAft>
          <a:buClr>
            <a:srgbClr val="00528E"/>
          </a:buClr>
          <a:buSzPct val="110000"/>
          <a:buFont typeface="Times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7030A0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01.08, BT Connect template.potx" id="{F9F78F07-57D4-4F7B-BE4A-73D1CA25352B}" vid="{2C4525C6-96A0-44EA-84E2-6A2ADB0FE51E}"/>
    </a:ext>
  </a:extLst>
</a:theme>
</file>

<file path=ppt/theme/theme4.xml><?xml version="1.0" encoding="utf-8"?>
<a:theme xmlns:a="http://schemas.openxmlformats.org/drawingml/2006/main" name="1_01.08, BT Connect template">
  <a:themeElements>
    <a:clrScheme name="BT Colour Theme - New Port. 03.10.2013">
      <a:dk1>
        <a:srgbClr val="FFFFFF"/>
      </a:dk1>
      <a:lt1>
        <a:srgbClr val="FFFFFF"/>
      </a:lt1>
      <a:dk2>
        <a:srgbClr val="000000"/>
      </a:dk2>
      <a:lt2>
        <a:srgbClr val="FF379B"/>
      </a:lt2>
      <a:accent1>
        <a:srgbClr val="004796"/>
      </a:accent1>
      <a:accent2>
        <a:srgbClr val="FF9900"/>
      </a:accent2>
      <a:accent3>
        <a:srgbClr val="009957"/>
      </a:accent3>
      <a:accent4>
        <a:srgbClr val="0295D4"/>
      </a:accent4>
      <a:accent5>
        <a:srgbClr val="55379B"/>
      </a:accent5>
      <a:accent6>
        <a:srgbClr val="FF379B"/>
      </a:accent6>
      <a:hlink>
        <a:srgbClr val="0295D4"/>
      </a:hlink>
      <a:folHlink>
        <a:srgbClr val="0295D4"/>
      </a:folHlink>
    </a:clrScheme>
    <a:fontScheme name="1_BT Wiz-ki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00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45720" rIns="91440" bIns="45720" numCol="1" rtlCol="0" anchor="t" anchorCtr="0" compatLnSpc="1">
        <a:prstTxWarp prst="textNoShape">
          <a:avLst/>
        </a:prstTxWarp>
        <a:noAutofit/>
      </a:bodyPr>
      <a:lstStyle>
        <a:defPPr marL="266700" marR="0" indent="-2667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30000"/>
          </a:spcAft>
          <a:buClr>
            <a:srgbClr val="00528E"/>
          </a:buClr>
          <a:buSzPct val="110000"/>
          <a:buFont typeface="Times"/>
          <a:buNone/>
          <a:tabLst/>
          <a:defRPr kumimoji="0" sz="2400" b="1" i="0" u="none" strike="noStrike" cap="none" normalizeH="0" baseline="0" smtClean="0">
            <a:ln>
              <a:noFill/>
            </a:ln>
            <a:solidFill>
              <a:srgbClr val="7030A0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45720" rIns="91440" bIns="45720" numCol="1" anchor="t" anchorCtr="0" compatLnSpc="1">
        <a:prstTxWarp prst="textNoShape">
          <a:avLst/>
        </a:prstTxWarp>
        <a:spAutoFit/>
      </a:bodyPr>
      <a:lstStyle>
        <a:defPPr marL="266700" marR="0" indent="-2667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30000"/>
          </a:spcAft>
          <a:buClr>
            <a:srgbClr val="00528E"/>
          </a:buClr>
          <a:buSzPct val="110000"/>
          <a:buFont typeface="Times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7030A0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01.08, BT Connect template.potx" id="{F9F78F07-57D4-4F7B-BE4A-73D1CA25352B}" vid="{2C4525C6-96A0-44EA-84E2-6A2ADB0FE51E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?mso-contentType ?>
<SharedContentType xmlns="Microsoft.SharePoint.Taxonomy.ContentTypeSync" SourceId="242584ab-b7b4-45ad-9c64-f936d5cb8ab7" ContentTypeId="0x0101005EEE68971716474CABDF87371185FDEC00EC6EA5ED20A94112869E9D0DC08914F4" PreviousValue="false"/>
</file>

<file path=customXml/item2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T_x0020_Document_x0020_Owner xmlns="e0e35bac-e255-4a69-af54-5f01336af94f">
      <UserInfo>
        <DisplayName>IUSER\602289209</DisplayName>
        <AccountId>2405</AccountId>
        <AccountType/>
      </UserInfo>
    </BT_x0020_Document_x0020_Owner>
    <BT_x0020_Data_x0020_Classification xmlns="e0e35bac-e255-4a69-af54-5f01336af94f">BT Internal</BT_x0020_Data_x0020_Classification>
    <TaxCatchAll xmlns="e0e35bac-e255-4a69-af54-5f01336af94f"/>
    <_dlc_DocId xmlns="e0e35bac-e255-4a69-af54-5f01336af94f">R2YTE47N4WHU-668-16</_dlc_DocId>
    <_dlc_DocIdUrl xmlns="e0e35bac-e255-4a69-af54-5f01336af94f">
      <Url>https://office.bt.com/sites/CAO/CAOProjects/nfv/_layouts/DocIdRedir.aspx?ID=R2YTE47N4WHU-668-16</Url>
      <Description>R2YTE47N4WHU-668-16</Description>
    </_dlc_DocIdUrl>
  </documentManagement>
</p:properties>
</file>

<file path=customXml/item6.xml><?xml version="1.0" encoding="utf-8"?>
<LongProperties xmlns="http://schemas.microsoft.com/office/2006/metadata/longProperties"/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BT Default Item" ma:contentTypeID="0x0101005EEE68971716474CABDF87371185FDEC00EC6EA5ED20A94112869E9D0DC08914F400269C30E8A3D0B649A47ED9E256221C56" ma:contentTypeVersion="0" ma:contentTypeDescription="Default item with a two year maximum retention period." ma:contentTypeScope="" ma:versionID="6fa5e7ba01e1730a4e5e74cd44e500d4">
  <xsd:schema xmlns:xsd="http://www.w3.org/2001/XMLSchema" xmlns:xs="http://www.w3.org/2001/XMLSchema" xmlns:p="http://schemas.microsoft.com/office/2006/metadata/properties" xmlns:ns2="e0e35bac-e255-4a69-af54-5f01336af94f" targetNamespace="http://schemas.microsoft.com/office/2006/metadata/properties" ma:root="true" ma:fieldsID="02ca8b963b7e34c8dcdc1ab9705b6bb4" ns2:_="">
    <xsd:import namespace="e0e35bac-e255-4a69-af54-5f01336af94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BT_x0020_Document_x0020_Owner" minOccurs="0"/>
                <xsd:element ref="ns2:BT_x0020_Data_x0020_Classifi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35bac-e255-4a69-af54-5f01336af94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description="" ma:hidden="true" ma:list="{d4a224ca-60cd-4099-82c3-2f388805fb4b}" ma:internalName="TaxCatchAll" ma:showField="CatchAllData" ma:web="ca37180a-7ef7-4a0a-8255-e746f77f52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description="" ma:hidden="true" ma:list="{d4a224ca-60cd-4099-82c3-2f388805fb4b}" ma:internalName="TaxCatchAllLabel" ma:readOnly="true" ma:showField="CatchAllDataLabel" ma:web="ca37180a-7ef7-4a0a-8255-e746f77f52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T_x0020_Document_x0020_Owner" ma:index="13" nillable="true" ma:displayName="BT Content Owner" ma:list="UserInfo" ma:SharePointGroup="0" ma:internalName="BT_x0020_Document_x0020_Owner" ma:readOnly="fals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T_x0020_Data_x0020_Classification" ma:index="14" nillable="true" ma:displayName="BT Data Classification" ma:default="In Confidence" ma:description="To understand more about BT Data Classifications: https://office.bt.com/sites/BTFixIt/Lists/How%20To%20Articles/DispForm_Cust.aspx?ID=1937&#10;&#10;Please note that data classified as IN STRICTEST CONFIDENCE must be encrypted before it is uploaded to office.bt.com.&#10;&#10;To understand how to easily encrypt IN STRICTEST CONFIDENCE information: https://office.bt.com/sites/BTFixIt/SitePages/view.aspx?article=11561" ma:format="Dropdown" ma:internalName="BT_x0020_Data_x0020_Classification" ma:readOnly="false">
      <xsd:simpleType>
        <xsd:restriction base="dms:Choice">
          <xsd:enumeration value="Public"/>
          <xsd:enumeration value="BT Internal"/>
          <xsd:enumeration value="In Confidence"/>
          <xsd:enumeration value="In Strictest Confidenc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1D30A7-3377-4712-8109-A73E922AC341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93741373-9F91-4E66-9AD4-C66718F2F1EF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6FEF7D87-08DA-40CE-8509-2279BD2AF92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6B83EAA-9725-4582-A08E-0281D1072B00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96C1CAC-A626-4E00-B1E7-9892B164FC0D}">
  <ds:schemaRefs>
    <ds:schemaRef ds:uri="e0e35bac-e255-4a69-af54-5f01336af94f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6.xml><?xml version="1.0" encoding="utf-8"?>
<ds:datastoreItem xmlns:ds="http://schemas.openxmlformats.org/officeDocument/2006/customXml" ds:itemID="{F5E9B329-62EC-4EE1-A14E-38EFB36582FE}">
  <ds:schemaRefs>
    <ds:schemaRef ds:uri="http://schemas.microsoft.com/office/2006/metadata/longProperties"/>
  </ds:schemaRefs>
</ds:datastoreItem>
</file>

<file path=customXml/itemProps7.xml><?xml version="1.0" encoding="utf-8"?>
<ds:datastoreItem xmlns:ds="http://schemas.openxmlformats.org/officeDocument/2006/customXml" ds:itemID="{F4BE15C9-EC4E-4BB6-9DD0-37BE8F1315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e35bac-e255-4a69-af54-5f01336af9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53545</TotalTime>
  <Words>657</Words>
  <Application>Microsoft Office PowerPoint</Application>
  <PresentationFormat>On-screen Show (4:3)</PresentationFormat>
  <Paragraphs>134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ＭＳ Ｐゴシック</vt:lpstr>
      <vt:lpstr>ＭＳ Ｐゴシック</vt:lpstr>
      <vt:lpstr>Arial</vt:lpstr>
      <vt:lpstr>Calibri</vt:lpstr>
      <vt:lpstr>Times</vt:lpstr>
      <vt:lpstr>Office Theme</vt:lpstr>
      <vt:lpstr>7_BT Assure Template</vt:lpstr>
      <vt:lpstr>01.08, BT Connect template</vt:lpstr>
      <vt:lpstr>1_01.08, BT Connect template</vt:lpstr>
      <vt:lpstr>The Role of Software Networks in 5G</vt:lpstr>
      <vt:lpstr>Q1. Would 5G requirements be achieved without an extensive use of Software Networks?</vt:lpstr>
      <vt:lpstr>Q2. The term “network slice” has been generalized as the main construct of the 5G network services. How would you characterize such slices?</vt:lpstr>
      <vt:lpstr>Q3. What is the required evolution of Software Networks base technologies, SDN &amp; NFV, to fulfil the 5G promise and more specifically, become able to support slicing?</vt:lpstr>
      <vt:lpstr>Q4. What is your perspective about the big open-source macro-projects that seem to dominate Software Networks evolution? Are we risking a lack of implementation diversity and a lack of innovation momentum?</vt:lpstr>
      <vt:lpstr>Q5. How do you foresee the application of Software Networks affecting 5G architecture? How can a detailed architecture be applied to an ever-changing landscape of applications defining the network services? </vt:lpstr>
    </vt:vector>
  </TitlesOfParts>
  <Company>Tim Wong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Ian Matthews</dc:creator>
  <cp:lastModifiedBy>Veitch,P,Paul,TUB8 R</cp:lastModifiedBy>
  <cp:revision>1074</cp:revision>
  <cp:lastPrinted>2016-06-22T09:47:03Z</cp:lastPrinted>
  <dcterms:modified xsi:type="dcterms:W3CDTF">2016-06-28T15:50:32Z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e13bddc1-1490-4380-8411-e12178909807</vt:lpwstr>
  </property>
  <property fmtid="{D5CDD505-2E9C-101B-9397-08002B2CF9AE}" pid="3" name="ContentTypeId">
    <vt:lpwstr>0x0101005EEE68971716474CABDF87371185FDEC00EC6EA5ED20A94112869E9D0DC08914F400269C30E8A3D0B649A47ED9E256221C56</vt:lpwstr>
  </property>
  <property fmtid="{D5CDD505-2E9C-101B-9397-08002B2CF9AE}" pid="4" name="_dlc_DocId">
    <vt:lpwstr>R2YTE47N4WHU-668-15</vt:lpwstr>
  </property>
  <property fmtid="{D5CDD505-2E9C-101B-9397-08002B2CF9AE}" pid="5" name="_dlc_DocIdUrl">
    <vt:lpwstr>https://office.bt.com/sites/CAO/CAOProjects/nfv/_layouts/DocIdRedir.aspx?ID=R2YTE47N4WHU-668-15, R2YTE47N4WHU-668-15</vt:lpwstr>
  </property>
  <property fmtid="{D5CDD505-2E9C-101B-9397-08002B2CF9AE}" pid="6" name="display_urn:schemas-microsoft-com:office:office#BT_x0020_Document_x0020_Owner">
    <vt:lpwstr>Boorman,S,Scott,TAE1 R</vt:lpwstr>
  </property>
</Properties>
</file>